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7" r:id="rId2"/>
    <p:sldId id="280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79" r:id="rId21"/>
  </p:sldIdLst>
  <p:sldSz cx="9144000" cy="6858000" type="screen4x3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75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647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22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469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79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874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958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672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525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2220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80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D8BD707-D9CF-40AE-B4C6-C98DA3205C0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69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F2B9E8E-72A7-5378-69D1-9869E872B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2114550"/>
            <a:ext cx="6972300" cy="30289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6000" b="1" spc="-600" dirty="0">
                <a:solidFill>
                  <a:srgbClr val="BE9000"/>
                </a:solidFill>
                <a:latin typeface="Times New Roman"/>
                <a:cs typeface="Times New Roman"/>
              </a:rPr>
              <a:t>CONSUMER            PROTECTION  ACT - 2019</a:t>
            </a:r>
            <a:endParaRPr lang="en-IN" sz="6000" dirty="0">
              <a:latin typeface="Times New Roman"/>
              <a:cs typeface="Times New Roman"/>
            </a:endParaRP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925"/>
    </mc:Choice>
    <mc:Fallback xmlns="">
      <p:transition spd="slow" advTm="4792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619527"/>
            <a:ext cx="7157104" cy="686246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L="519113">
              <a:lnSpc>
                <a:spcPct val="100000"/>
              </a:lnSpc>
              <a:spcBef>
                <a:spcPts val="71"/>
              </a:spcBef>
            </a:pPr>
            <a:r>
              <a:rPr spc="-221" dirty="0"/>
              <a:t>DISTRICT</a:t>
            </a:r>
            <a:r>
              <a:rPr spc="11" dirty="0"/>
              <a:t> </a:t>
            </a:r>
            <a:r>
              <a:rPr spc="-109" dirty="0"/>
              <a:t>CONSUMER</a:t>
            </a:r>
            <a:r>
              <a:rPr spc="-45" dirty="0"/>
              <a:t> </a:t>
            </a:r>
            <a:r>
              <a:rPr spc="-176" dirty="0"/>
              <a:t>PROTECTION</a:t>
            </a:r>
            <a:r>
              <a:rPr spc="-11" dirty="0"/>
              <a:t> </a:t>
            </a:r>
            <a:r>
              <a:rPr spc="-68" dirty="0"/>
              <a:t>COUNCIL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2963" y="1660837"/>
            <a:ext cx="8216741" cy="3755740"/>
          </a:xfrm>
          <a:prstGeom prst="rect">
            <a:avLst/>
          </a:prstGeom>
        </p:spPr>
        <p:txBody>
          <a:bodyPr vert="horz" wrap="square" lIns="0" tIns="85249" rIns="0" bIns="0" rtlCol="0">
            <a:spAutoFit/>
          </a:bodyPr>
          <a:lstStyle/>
          <a:p>
            <a:pPr marL="9525" marR="3810" algn="just">
              <a:lnSpc>
                <a:spcPct val="80000"/>
              </a:lnSpc>
              <a:spcBef>
                <a:spcPts val="671"/>
              </a:spcBef>
            </a:pP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475" b="1" spc="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State</a:t>
            </a:r>
            <a:r>
              <a:rPr sz="2475" b="1" spc="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Government</a:t>
            </a:r>
            <a:r>
              <a:rPr sz="2475" b="1" spc="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has</a:t>
            </a:r>
            <a:r>
              <a:rPr sz="2475" b="1" spc="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established</a:t>
            </a:r>
            <a:r>
              <a:rPr sz="2475" b="1" spc="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a</a:t>
            </a:r>
            <a:r>
              <a:rPr sz="2475" b="1" spc="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council</a:t>
            </a:r>
            <a:r>
              <a:rPr sz="2475" b="1" spc="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known</a:t>
            </a:r>
            <a:r>
              <a:rPr sz="2475" b="1" spc="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475" b="1" spc="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spc="-19" dirty="0">
                <a:solidFill>
                  <a:srgbClr val="001F5F"/>
                </a:solidFill>
                <a:latin typeface="Carlito"/>
                <a:cs typeface="Carlito"/>
              </a:rPr>
              <a:t>the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District</a:t>
            </a:r>
            <a:r>
              <a:rPr sz="2475" b="1" spc="3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475" b="1" spc="36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Protection</a:t>
            </a:r>
            <a:r>
              <a:rPr sz="2475" b="1" spc="3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Council</a:t>
            </a:r>
            <a:r>
              <a:rPr sz="2475" b="1" spc="3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in</a:t>
            </a:r>
            <a:r>
              <a:rPr sz="2475" b="1" spc="3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every</a:t>
            </a:r>
            <a:r>
              <a:rPr sz="2475" b="1" spc="3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district,</a:t>
            </a:r>
            <a:r>
              <a:rPr sz="2475" b="1" spc="3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spc="-8" dirty="0">
                <a:solidFill>
                  <a:srgbClr val="001F5F"/>
                </a:solidFill>
                <a:latin typeface="Carlito"/>
                <a:cs typeface="Carlito"/>
              </a:rPr>
              <a:t>called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475" b="1" spc="29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District</a:t>
            </a:r>
            <a:r>
              <a:rPr sz="2475" b="1" spc="29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Council.</a:t>
            </a:r>
            <a:r>
              <a:rPr sz="2475" b="1" spc="29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475" b="1" spc="29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District</a:t>
            </a:r>
            <a:r>
              <a:rPr sz="2475" b="1" spc="29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Council</a:t>
            </a:r>
            <a:r>
              <a:rPr sz="2475" b="1" spc="300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consist</a:t>
            </a:r>
            <a:r>
              <a:rPr sz="2475" b="1" spc="29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475" b="1" spc="300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spc="-19" dirty="0">
                <a:solidFill>
                  <a:srgbClr val="001F5F"/>
                </a:solidFill>
                <a:latin typeface="Carlito"/>
                <a:cs typeface="Carlito"/>
              </a:rPr>
              <a:t>the </a:t>
            </a:r>
            <a:r>
              <a:rPr sz="2475" b="1" spc="-8" dirty="0">
                <a:solidFill>
                  <a:srgbClr val="001F5F"/>
                </a:solidFill>
                <a:latin typeface="Carlito"/>
                <a:cs typeface="Carlito"/>
              </a:rPr>
              <a:t>following:</a:t>
            </a:r>
            <a:endParaRPr sz="2475">
              <a:latin typeface="Carlito"/>
              <a:cs typeface="Carlito"/>
            </a:endParaRPr>
          </a:p>
          <a:p>
            <a:pPr marL="9525" marR="5715" indent="372904" algn="just">
              <a:lnSpc>
                <a:spcPts val="2378"/>
              </a:lnSpc>
              <a:spcBef>
                <a:spcPts val="728"/>
              </a:spcBef>
              <a:buAutoNum type="alphaLcParenR"/>
              <a:tabLst>
                <a:tab pos="382429" algn="l"/>
              </a:tabLst>
            </a:pP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475" b="1" spc="3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Collector</a:t>
            </a:r>
            <a:r>
              <a:rPr sz="2475" b="1" spc="3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475" b="1" spc="3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475" b="1" spc="34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District</a:t>
            </a:r>
            <a:r>
              <a:rPr sz="2475" b="1" spc="3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shall</a:t>
            </a:r>
            <a:r>
              <a:rPr sz="2475" b="1" spc="3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be</a:t>
            </a:r>
            <a:r>
              <a:rPr sz="2475" b="1" spc="34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475" b="1" spc="3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Chairman</a:t>
            </a:r>
            <a:r>
              <a:rPr sz="2475" b="1" spc="3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475" b="1" spc="3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spc="-19" dirty="0">
                <a:solidFill>
                  <a:srgbClr val="001F5F"/>
                </a:solidFill>
                <a:latin typeface="Carlito"/>
                <a:cs typeface="Carlito"/>
              </a:rPr>
              <a:t>the </a:t>
            </a:r>
            <a:r>
              <a:rPr sz="2475" b="1" spc="-8" dirty="0">
                <a:solidFill>
                  <a:srgbClr val="001F5F"/>
                </a:solidFill>
                <a:latin typeface="Carlito"/>
                <a:cs typeface="Carlito"/>
              </a:rPr>
              <a:t>council,</a:t>
            </a:r>
            <a:endParaRPr sz="2475">
              <a:latin typeface="Carlito"/>
              <a:cs typeface="Carlito"/>
            </a:endParaRPr>
          </a:p>
          <a:p>
            <a:pPr marL="9525" marR="3810" indent="432435" algn="just">
              <a:lnSpc>
                <a:spcPts val="2378"/>
              </a:lnSpc>
              <a:spcBef>
                <a:spcPts val="750"/>
              </a:spcBef>
              <a:buAutoNum type="alphaLcParenR"/>
              <a:tabLst>
                <a:tab pos="441960" algn="l"/>
              </a:tabLst>
            </a:pP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475" b="1" spc="6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member</a:t>
            </a:r>
            <a:r>
              <a:rPr sz="2475" b="1" spc="6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475" b="1" spc="7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other</a:t>
            </a:r>
            <a:r>
              <a:rPr sz="2475" b="1" spc="75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official</a:t>
            </a:r>
            <a:r>
              <a:rPr sz="2475" b="1" spc="7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475" b="1" spc="6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spc="-15" dirty="0">
                <a:solidFill>
                  <a:srgbClr val="001F5F"/>
                </a:solidFill>
                <a:latin typeface="Carlito"/>
                <a:cs typeface="Carlito"/>
              </a:rPr>
              <a:t>non-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official</a:t>
            </a:r>
            <a:r>
              <a:rPr sz="2475" b="1" spc="7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475" b="1" spc="-8" dirty="0">
                <a:solidFill>
                  <a:srgbClr val="001F5F"/>
                </a:solidFill>
                <a:latin typeface="Carlito"/>
                <a:cs typeface="Carlito"/>
              </a:rPr>
              <a:t>members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representing</a:t>
            </a:r>
            <a:r>
              <a:rPr sz="2475" b="1" spc="10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475" b="1" spc="11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interests</a:t>
            </a:r>
            <a:r>
              <a:rPr sz="2475" b="1" spc="10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475" b="1" spc="11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may</a:t>
            </a:r>
            <a:r>
              <a:rPr sz="2475" b="1" spc="10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be</a:t>
            </a:r>
            <a:r>
              <a:rPr sz="2475" b="1" spc="11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prescribed</a:t>
            </a:r>
            <a:r>
              <a:rPr sz="2475" b="1" spc="11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by</a:t>
            </a:r>
            <a:r>
              <a:rPr sz="2475" b="1" spc="10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475" b="1" spc="11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spc="-8" dirty="0">
                <a:solidFill>
                  <a:srgbClr val="001F5F"/>
                </a:solidFill>
                <a:latin typeface="Carlito"/>
                <a:cs typeface="Carlito"/>
              </a:rPr>
              <a:t>State Government,</a:t>
            </a:r>
            <a:r>
              <a:rPr sz="2475" b="1" spc="-7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spc="-19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endParaRPr sz="2475">
              <a:latin typeface="Carlito"/>
              <a:cs typeface="Carlito"/>
            </a:endParaRPr>
          </a:p>
          <a:p>
            <a:pPr marL="9525" marR="8096" algn="just">
              <a:lnSpc>
                <a:spcPct val="80000"/>
              </a:lnSpc>
              <a:spcBef>
                <a:spcPts val="769"/>
              </a:spcBef>
            </a:pP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475" b="1" spc="42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State</a:t>
            </a:r>
            <a:r>
              <a:rPr sz="2475" b="1" spc="41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Council</a:t>
            </a:r>
            <a:r>
              <a:rPr sz="2475" b="1" spc="43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shall</a:t>
            </a:r>
            <a:r>
              <a:rPr sz="2475" b="1" spc="42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meet</a:t>
            </a:r>
            <a:r>
              <a:rPr sz="2475" b="1" spc="42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475" b="1" spc="4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475" b="1" spc="42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when</a:t>
            </a:r>
            <a:r>
              <a:rPr sz="2475" b="1" spc="4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necessary</a:t>
            </a:r>
            <a:r>
              <a:rPr sz="2475" b="1" spc="41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but</a:t>
            </a:r>
            <a:r>
              <a:rPr sz="2475" b="1" spc="42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spc="-19" dirty="0">
                <a:solidFill>
                  <a:srgbClr val="001F5F"/>
                </a:solidFill>
                <a:latin typeface="Carlito"/>
                <a:cs typeface="Carlito"/>
              </a:rPr>
              <a:t>at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least</a:t>
            </a:r>
            <a:r>
              <a:rPr sz="2475" b="1" spc="-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twice</a:t>
            </a:r>
            <a:r>
              <a:rPr sz="2475" b="1" spc="-1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in</a:t>
            </a:r>
            <a:r>
              <a:rPr sz="2475" b="1" spc="-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dirty="0">
                <a:solidFill>
                  <a:srgbClr val="001F5F"/>
                </a:solidFill>
                <a:latin typeface="Carlito"/>
                <a:cs typeface="Carlito"/>
              </a:rPr>
              <a:t>a</a:t>
            </a:r>
            <a:r>
              <a:rPr sz="2475" b="1" spc="-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75" b="1" spc="-8" dirty="0">
                <a:solidFill>
                  <a:srgbClr val="001F5F"/>
                </a:solidFill>
                <a:latin typeface="Carlito"/>
                <a:cs typeface="Carlito"/>
              </a:rPr>
              <a:t>year.</a:t>
            </a:r>
            <a:endParaRPr sz="2475">
              <a:latin typeface="Carlito"/>
              <a:cs typeface="Carl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236"/>
    </mc:Choice>
    <mc:Fallback xmlns="">
      <p:transition spd="slow" advTm="5523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6818" y="395645"/>
            <a:ext cx="6701381" cy="50206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3200" dirty="0">
                <a:solidFill>
                  <a:srgbClr val="000000"/>
                </a:solidFill>
              </a:rPr>
              <a:t>CENTRAL</a:t>
            </a:r>
            <a:r>
              <a:rPr sz="3200" spc="-83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CONSUMER</a:t>
            </a:r>
            <a:r>
              <a:rPr sz="3200" spc="-34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PROTECTION</a:t>
            </a:r>
            <a:r>
              <a:rPr sz="3200" spc="-124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AUTHORITY</a:t>
            </a:r>
            <a:r>
              <a:rPr sz="3200" spc="-79" dirty="0">
                <a:solidFill>
                  <a:srgbClr val="000000"/>
                </a:solidFill>
              </a:rPr>
              <a:t> </a:t>
            </a:r>
            <a:r>
              <a:rPr sz="3200" spc="-8" dirty="0">
                <a:solidFill>
                  <a:srgbClr val="000000"/>
                </a:solidFill>
              </a:rPr>
              <a:t>(CCPA)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563575" y="1326672"/>
            <a:ext cx="8406289" cy="412991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algn="just">
              <a:lnSpc>
                <a:spcPct val="120000"/>
              </a:lnSpc>
              <a:spcBef>
                <a:spcPts val="75"/>
              </a:spcBef>
            </a:pP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One</a:t>
            </a:r>
            <a:r>
              <a:rPr sz="1950" b="1" spc="296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1950" b="1" spc="2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1950" b="1" spc="296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most</a:t>
            </a:r>
            <a:r>
              <a:rPr sz="1950" b="1" spc="28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significant</a:t>
            </a:r>
            <a:r>
              <a:rPr sz="1950" b="1" spc="278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additions</a:t>
            </a:r>
            <a:r>
              <a:rPr sz="1950" b="1" spc="293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to</a:t>
            </a:r>
            <a:r>
              <a:rPr sz="1950" b="1" spc="293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1950" b="1" spc="293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2019</a:t>
            </a:r>
            <a:r>
              <a:rPr sz="1950" b="1" spc="3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Act</a:t>
            </a:r>
            <a:r>
              <a:rPr sz="1950" b="1" spc="28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is</a:t>
            </a:r>
            <a:r>
              <a:rPr sz="1950" b="1" spc="293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to</a:t>
            </a:r>
            <a:r>
              <a:rPr sz="1950" b="1" spc="296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950" b="1" spc="-8" dirty="0">
                <a:solidFill>
                  <a:srgbClr val="C00000"/>
                </a:solidFill>
                <a:latin typeface="Arial"/>
                <a:cs typeface="Arial"/>
              </a:rPr>
              <a:t>establish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Central</a:t>
            </a:r>
            <a:r>
              <a:rPr sz="1950" b="1" spc="98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Consumer</a:t>
            </a:r>
            <a:r>
              <a:rPr sz="1950" b="1" spc="98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Protection</a:t>
            </a:r>
            <a:r>
              <a:rPr sz="1950" b="1" spc="101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Authority</a:t>
            </a:r>
            <a:r>
              <a:rPr sz="1950" b="1" spc="94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(CCPA)</a:t>
            </a:r>
            <a:r>
              <a:rPr sz="1950" b="1" spc="94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with</a:t>
            </a:r>
            <a:r>
              <a:rPr sz="1950" b="1" spc="98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1950" b="1" spc="10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950" b="1" spc="-8" dirty="0">
                <a:solidFill>
                  <a:srgbClr val="C00000"/>
                </a:solidFill>
                <a:latin typeface="Arial"/>
                <a:cs typeface="Arial"/>
              </a:rPr>
              <a:t>following features;</a:t>
            </a:r>
            <a:endParaRPr sz="1950">
              <a:latin typeface="Arial"/>
              <a:cs typeface="Arial"/>
            </a:endParaRPr>
          </a:p>
          <a:p>
            <a:pPr marL="352425" marR="4763" indent="-342900" algn="just">
              <a:lnSpc>
                <a:spcPct val="120000"/>
              </a:lnSpc>
              <a:spcBef>
                <a:spcPts val="454"/>
              </a:spcBef>
              <a:buFont typeface="Wingdings"/>
              <a:buChar char=""/>
              <a:tabLst>
                <a:tab pos="352425" algn="l"/>
              </a:tabLst>
            </a:pP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1950" b="1" spc="37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Central</a:t>
            </a:r>
            <a:r>
              <a:rPr sz="1950" b="1" spc="36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Authority</a:t>
            </a:r>
            <a:r>
              <a:rPr sz="1950" b="1" spc="3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shall</a:t>
            </a:r>
            <a:r>
              <a:rPr sz="1950" b="1" spc="3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consist</a:t>
            </a:r>
            <a:r>
              <a:rPr sz="1950" b="1" spc="36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1950" b="1" spc="3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1950" b="1" spc="3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Chief</a:t>
            </a:r>
            <a:r>
              <a:rPr sz="1950" b="1" spc="36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Commissioner</a:t>
            </a:r>
            <a:r>
              <a:rPr sz="1950" b="1" spc="3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spc="-19" dirty="0">
                <a:solidFill>
                  <a:srgbClr val="001F5F"/>
                </a:solidFill>
                <a:latin typeface="Arial"/>
                <a:cs typeface="Arial"/>
              </a:rPr>
              <a:t>and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other</a:t>
            </a:r>
            <a:r>
              <a:rPr sz="1950" b="1" spc="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Commissioners</a:t>
            </a:r>
            <a:r>
              <a:rPr sz="1950"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as</a:t>
            </a:r>
            <a:r>
              <a:rPr sz="1950" b="1" spc="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may</a:t>
            </a:r>
            <a:r>
              <a:rPr sz="1950" b="1" spc="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195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prescribed,</a:t>
            </a:r>
            <a:r>
              <a:rPr sz="1950" b="1" spc="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1950" b="1" spc="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1950"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appointed</a:t>
            </a:r>
            <a:r>
              <a:rPr sz="1950" b="1" spc="7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1950" b="1" spc="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spc="-19" dirty="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Central</a:t>
            </a:r>
            <a:r>
              <a:rPr sz="1950" b="1" spc="-1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spc="-8" dirty="0">
                <a:solidFill>
                  <a:srgbClr val="001F5F"/>
                </a:solidFill>
                <a:latin typeface="Arial"/>
                <a:cs typeface="Arial"/>
              </a:rPr>
              <a:t>Government.</a:t>
            </a:r>
            <a:endParaRPr sz="1950">
              <a:latin typeface="Arial"/>
              <a:cs typeface="Arial"/>
            </a:endParaRPr>
          </a:p>
          <a:p>
            <a:pPr marL="352425" marR="4286" indent="-342900" algn="just">
              <a:lnSpc>
                <a:spcPct val="120000"/>
              </a:lnSpc>
              <a:spcBef>
                <a:spcPts val="450"/>
              </a:spcBef>
              <a:buFont typeface="Wingdings"/>
              <a:buChar char=""/>
              <a:tabLst>
                <a:tab pos="352425" algn="l"/>
              </a:tabLst>
            </a:pP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1950" b="1" spc="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Central</a:t>
            </a:r>
            <a:r>
              <a:rPr sz="1950"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Authority</a:t>
            </a:r>
            <a:r>
              <a:rPr sz="1950" b="1" spc="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shall</a:t>
            </a:r>
            <a:r>
              <a:rPr sz="1950" b="1" spc="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sz="1950" b="1" spc="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an</a:t>
            </a:r>
            <a:r>
              <a:rPr sz="1950" b="1" spc="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Investigation</a:t>
            </a:r>
            <a:r>
              <a:rPr sz="1950"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Wing</a:t>
            </a:r>
            <a:r>
              <a:rPr sz="1950"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headed</a:t>
            </a:r>
            <a:r>
              <a:rPr sz="1950" b="1" spc="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1950" b="1" spc="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spc="-38" dirty="0">
                <a:solidFill>
                  <a:srgbClr val="001F5F"/>
                </a:solidFill>
                <a:latin typeface="Arial"/>
                <a:cs typeface="Arial"/>
              </a:rPr>
              <a:t>a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Director</a:t>
            </a:r>
            <a:r>
              <a:rPr sz="1950" b="1" spc="349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General</a:t>
            </a:r>
            <a:r>
              <a:rPr sz="1950" b="1" spc="353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sz="1950" b="1" spc="356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1950" b="1" spc="353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purpose</a:t>
            </a:r>
            <a:r>
              <a:rPr sz="1950" b="1" spc="36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1950" b="1" spc="353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conducting</a:t>
            </a:r>
            <a:r>
              <a:rPr sz="1950" b="1" spc="356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inquiry</a:t>
            </a:r>
            <a:r>
              <a:rPr sz="1950" b="1" spc="356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950" b="1" spc="-19" dirty="0">
                <a:solidFill>
                  <a:srgbClr val="001F5F"/>
                </a:solidFill>
                <a:latin typeface="Arial"/>
                <a:cs typeface="Arial"/>
              </a:rPr>
              <a:t>or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investigation</a:t>
            </a:r>
            <a:r>
              <a:rPr sz="1950" b="1" spc="-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under</a:t>
            </a:r>
            <a:r>
              <a:rPr sz="195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this</a:t>
            </a:r>
            <a:r>
              <a:rPr sz="195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spc="-15" dirty="0">
                <a:solidFill>
                  <a:srgbClr val="001F5F"/>
                </a:solidFill>
                <a:latin typeface="Arial"/>
                <a:cs typeface="Arial"/>
              </a:rPr>
              <a:t>Act.</a:t>
            </a:r>
            <a:endParaRPr sz="1950">
              <a:latin typeface="Arial"/>
              <a:cs typeface="Arial"/>
            </a:endParaRPr>
          </a:p>
          <a:p>
            <a:pPr marL="352425" marR="3810" indent="-342900" algn="just">
              <a:lnSpc>
                <a:spcPct val="120000"/>
              </a:lnSpc>
              <a:spcBef>
                <a:spcPts val="450"/>
              </a:spcBef>
              <a:buFont typeface="Wingdings"/>
              <a:buChar char=""/>
              <a:tabLst>
                <a:tab pos="352425" algn="l"/>
              </a:tabLst>
            </a:pP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1950" b="1" spc="27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CCPA</a:t>
            </a:r>
            <a:r>
              <a:rPr sz="1950" b="1" spc="2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has</a:t>
            </a:r>
            <a:r>
              <a:rPr sz="1950" b="1" spc="27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1950" b="1" spc="2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regulate,</a:t>
            </a:r>
            <a:r>
              <a:rPr sz="1950" b="1" spc="27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protect</a:t>
            </a:r>
            <a:r>
              <a:rPr sz="1950" b="1" spc="27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1950" b="1" spc="28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enforce</a:t>
            </a:r>
            <a:r>
              <a:rPr sz="1950" b="1" spc="28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1950" b="1" spc="2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interest</a:t>
            </a:r>
            <a:r>
              <a:rPr sz="1950" b="1" spc="27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1950" b="1" spc="27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spc="-19" dirty="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consumers</a:t>
            </a:r>
            <a:r>
              <a:rPr sz="1950" b="1" spc="-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1950" b="1" spc="-2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matters</a:t>
            </a:r>
            <a:r>
              <a:rPr sz="1950" b="1" spc="-2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related</a:t>
            </a:r>
            <a:r>
              <a:rPr sz="195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1950" b="1" spc="-1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unfair</a:t>
            </a:r>
            <a:r>
              <a:rPr sz="195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001F5F"/>
                </a:solidFill>
                <a:latin typeface="Arial"/>
                <a:cs typeface="Arial"/>
              </a:rPr>
              <a:t>trade</a:t>
            </a:r>
            <a:r>
              <a:rPr sz="1950" b="1" spc="-8" dirty="0">
                <a:solidFill>
                  <a:srgbClr val="001F5F"/>
                </a:solidFill>
                <a:latin typeface="Arial"/>
                <a:cs typeface="Arial"/>
              </a:rPr>
              <a:t> practices.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876"/>
    </mc:Choice>
    <mc:Fallback xmlns="">
      <p:transition spd="slow" advTm="8787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609600"/>
            <a:ext cx="7757636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solidFill>
                  <a:srgbClr val="000000"/>
                </a:solidFill>
                <a:latin typeface="Carlito"/>
                <a:cs typeface="Carlito"/>
              </a:rPr>
              <a:t>CENTRAL</a:t>
            </a:r>
            <a:r>
              <a:rPr sz="2700" spc="-68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700" dirty="0">
                <a:solidFill>
                  <a:srgbClr val="000000"/>
                </a:solidFill>
                <a:latin typeface="Carlito"/>
                <a:cs typeface="Carlito"/>
              </a:rPr>
              <a:t>CONSUMER</a:t>
            </a:r>
            <a:r>
              <a:rPr sz="2700" spc="-86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700" spc="-8" dirty="0">
                <a:solidFill>
                  <a:srgbClr val="000000"/>
                </a:solidFill>
                <a:latin typeface="Carlito"/>
                <a:cs typeface="Carlito"/>
              </a:rPr>
              <a:t>PROTECTION</a:t>
            </a:r>
            <a:r>
              <a:rPr sz="2700" spc="-64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700" spc="-8" dirty="0">
                <a:solidFill>
                  <a:srgbClr val="000000"/>
                </a:solidFill>
                <a:latin typeface="Carlito"/>
                <a:cs typeface="Carlito"/>
              </a:rPr>
              <a:t>AUTHORITY</a:t>
            </a:r>
            <a:r>
              <a:rPr sz="2700" spc="-6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700" spc="-8" dirty="0">
                <a:solidFill>
                  <a:srgbClr val="000000"/>
                </a:solidFill>
                <a:latin typeface="Carlito"/>
                <a:cs typeface="Carlito"/>
              </a:rPr>
              <a:t>(CCPA)</a:t>
            </a:r>
            <a:endParaRPr sz="27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7704" y="1413319"/>
            <a:ext cx="8289608" cy="414408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6668" indent="-1905" algn="just">
              <a:spcBef>
                <a:spcPts val="75"/>
              </a:spcBef>
              <a:buSzPct val="95833"/>
              <a:buFont typeface="Wingdings"/>
              <a:buChar char=""/>
              <a:tabLst>
                <a:tab pos="212408" algn="l"/>
              </a:tabLst>
            </a:pP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	The</a:t>
            </a:r>
            <a:r>
              <a:rPr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19" dirty="0">
                <a:solidFill>
                  <a:srgbClr val="001F5F"/>
                </a:solidFill>
                <a:latin typeface="Arial"/>
                <a:cs typeface="Arial"/>
              </a:rPr>
              <a:t>CCPA</a:t>
            </a:r>
            <a:r>
              <a:rPr b="1" spc="-2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has</a:t>
            </a:r>
            <a:r>
              <a:rPr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been</a:t>
            </a:r>
            <a:r>
              <a:rPr b="1" spc="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provided</a:t>
            </a:r>
            <a:r>
              <a:rPr b="1" spc="1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with</a:t>
            </a:r>
            <a:r>
              <a:rPr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vast</a:t>
            </a:r>
            <a:r>
              <a:rPr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powers</a:t>
            </a:r>
            <a:r>
              <a:rPr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b="1" spc="1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inquire,</a:t>
            </a:r>
            <a:r>
              <a:rPr b="1" spc="3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investigate</a:t>
            </a:r>
            <a:r>
              <a:rPr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19" dirty="0">
                <a:solidFill>
                  <a:srgbClr val="001F5F"/>
                </a:solidFill>
                <a:latin typeface="Arial"/>
                <a:cs typeface="Arial"/>
              </a:rPr>
              <a:t>and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take</a:t>
            </a:r>
            <a:r>
              <a:rPr b="1" spc="-2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action</a:t>
            </a:r>
            <a:r>
              <a:rPr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against</a:t>
            </a:r>
            <a:r>
              <a:rPr b="1" spc="-2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violations</a:t>
            </a:r>
            <a:r>
              <a:rPr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b="1" spc="-3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b="1" spc="-1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2019</a:t>
            </a:r>
            <a:r>
              <a:rPr b="1" spc="-7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Act.</a:t>
            </a:r>
            <a:endParaRPr>
              <a:latin typeface="Arial"/>
              <a:cs typeface="Arial"/>
            </a:endParaRPr>
          </a:p>
          <a:p>
            <a:pPr marL="9525" marR="4763" indent="-1429" algn="just">
              <a:spcBef>
                <a:spcPts val="450"/>
              </a:spcBef>
              <a:buSzPct val="95833"/>
              <a:buFont typeface="Wingdings"/>
              <a:buChar char=""/>
              <a:tabLst>
                <a:tab pos="212884" algn="l"/>
              </a:tabLst>
            </a:pP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	Another</a:t>
            </a:r>
            <a:r>
              <a:rPr b="1" spc="11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significant</a:t>
            </a:r>
            <a:r>
              <a:rPr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power</a:t>
            </a:r>
            <a:r>
              <a:rPr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CCPA</a:t>
            </a:r>
            <a:r>
              <a:rPr b="1" spc="-11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has</a:t>
            </a:r>
            <a:r>
              <a:rPr b="1" spc="19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been</a:t>
            </a:r>
            <a:r>
              <a:rPr b="1" spc="19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showered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with,</a:t>
            </a:r>
            <a:r>
              <a:rPr b="1" spc="11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is</a:t>
            </a:r>
            <a:r>
              <a:rPr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spc="-19" dirty="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power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to  take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action</a:t>
            </a:r>
            <a:r>
              <a:rPr b="1" spc="11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impose</a:t>
            </a:r>
            <a:r>
              <a:rPr b="1" spc="4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penalty  against</a:t>
            </a:r>
            <a:r>
              <a:rPr b="1" spc="11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misleading</a:t>
            </a:r>
            <a:r>
              <a:rPr b="1" spc="4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b="1" spc="4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false advertisement</a:t>
            </a:r>
            <a:r>
              <a:rPr b="1" spc="-1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as</a:t>
            </a:r>
            <a:r>
              <a:rPr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well</a:t>
            </a:r>
            <a:r>
              <a:rPr b="1" spc="-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as</a:t>
            </a:r>
            <a:r>
              <a:rPr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against</a:t>
            </a:r>
            <a:r>
              <a:rPr b="1" spc="-3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any</a:t>
            </a:r>
            <a:r>
              <a:rPr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endorser</a:t>
            </a:r>
            <a:r>
              <a:rPr b="1" spc="-2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b="1" spc="-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such</a:t>
            </a:r>
            <a:r>
              <a:rPr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advertisement.</a:t>
            </a:r>
            <a:endParaRPr>
              <a:latin typeface="Arial"/>
              <a:cs typeface="Arial"/>
            </a:endParaRPr>
          </a:p>
          <a:p>
            <a:pPr marL="9525" marR="3810" indent="-1905" algn="just">
              <a:spcBef>
                <a:spcPts val="450"/>
              </a:spcBef>
              <a:buSzPct val="95833"/>
              <a:buFont typeface="Wingdings"/>
              <a:buChar char=""/>
              <a:tabLst>
                <a:tab pos="212408" algn="l"/>
              </a:tabLst>
            </a:pP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	It</a:t>
            </a:r>
            <a:r>
              <a:rPr b="1" spc="3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means</a:t>
            </a:r>
            <a:r>
              <a:rPr b="1" spc="3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b="1" spc="3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CCPA</a:t>
            </a:r>
            <a:r>
              <a:rPr b="1" spc="2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can</a:t>
            </a:r>
            <a:r>
              <a:rPr b="1" spc="3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now</a:t>
            </a:r>
            <a:r>
              <a:rPr b="1" spc="3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initiate</a:t>
            </a:r>
            <a:r>
              <a:rPr b="1" spc="3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action</a:t>
            </a:r>
            <a:r>
              <a:rPr b="1" spc="33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against</a:t>
            </a:r>
            <a:r>
              <a:rPr b="1" spc="34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b="1" spc="3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celebrities</a:t>
            </a:r>
            <a:r>
              <a:rPr b="1" spc="32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19" dirty="0">
                <a:solidFill>
                  <a:srgbClr val="001F5F"/>
                </a:solidFill>
                <a:latin typeface="Arial"/>
                <a:cs typeface="Arial"/>
              </a:rPr>
              <a:t>who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b="1" spc="-23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endorsed</a:t>
            </a:r>
            <a:r>
              <a:rPr b="1" spc="-23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such</a:t>
            </a:r>
            <a:r>
              <a:rPr b="1" spc="-19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misleading</a:t>
            </a:r>
            <a:r>
              <a:rPr b="1" spc="44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b="1" spc="44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false</a:t>
            </a:r>
            <a:r>
              <a:rPr b="1" spc="-23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advertisement</a:t>
            </a:r>
            <a:r>
              <a:rPr b="1" spc="-19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provided</a:t>
            </a:r>
            <a:r>
              <a:rPr b="1" spc="4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such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celebrities</a:t>
            </a:r>
            <a:r>
              <a:rPr b="1" spc="5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failed</a:t>
            </a:r>
            <a:r>
              <a:rPr b="1" spc="5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b="1" spc="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carry</a:t>
            </a:r>
            <a:r>
              <a:rPr b="1" spc="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out</a:t>
            </a:r>
            <a:r>
              <a:rPr b="1" spc="7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any</a:t>
            </a:r>
            <a:r>
              <a:rPr b="1" spc="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due</a:t>
            </a:r>
            <a:r>
              <a:rPr b="1" spc="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diligence</a:t>
            </a:r>
            <a:r>
              <a:rPr b="1" spc="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before</a:t>
            </a:r>
            <a:r>
              <a:rPr b="1" spc="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participating</a:t>
            </a:r>
            <a:r>
              <a:rPr b="1" spc="5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b="1" spc="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such 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advertisements.</a:t>
            </a:r>
            <a:endParaRPr>
              <a:latin typeface="Arial"/>
              <a:cs typeface="Arial"/>
            </a:endParaRPr>
          </a:p>
          <a:p>
            <a:pPr marL="9525" marR="4286" indent="-1905" algn="just">
              <a:spcBef>
                <a:spcPts val="454"/>
              </a:spcBef>
              <a:buSzPct val="95833"/>
              <a:buFont typeface="Wingdings"/>
              <a:buChar char=""/>
              <a:tabLst>
                <a:tab pos="212408" algn="l"/>
              </a:tabLst>
            </a:pP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	The</a:t>
            </a:r>
            <a:r>
              <a:rPr b="1" spc="18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CCPA</a:t>
            </a:r>
            <a:r>
              <a:rPr b="1" spc="13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may</a:t>
            </a:r>
            <a:r>
              <a:rPr b="1" spc="17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impose</a:t>
            </a:r>
            <a:r>
              <a:rPr b="1" spc="1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b="1" spc="18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penalty</a:t>
            </a:r>
            <a:r>
              <a:rPr b="1" spc="17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b="1" spc="19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up</a:t>
            </a:r>
            <a:r>
              <a:rPr b="1" spc="172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b="1" spc="19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Rs.10</a:t>
            </a:r>
            <a:r>
              <a:rPr b="1" spc="19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Lakhs</a:t>
            </a:r>
            <a:r>
              <a:rPr b="1" spc="19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b="1" spc="1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first</a:t>
            </a:r>
            <a:r>
              <a:rPr b="1" spc="1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violation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b="1" spc="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up</a:t>
            </a:r>
            <a:r>
              <a:rPr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b="1" spc="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Rs.50</a:t>
            </a:r>
            <a:r>
              <a:rPr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Lakhs</a:t>
            </a:r>
            <a:r>
              <a:rPr b="1" spc="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on</a:t>
            </a:r>
            <a:r>
              <a:rPr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every</a:t>
            </a:r>
            <a:r>
              <a:rPr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subsequent</a:t>
            </a:r>
            <a:r>
              <a:rPr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violation</a:t>
            </a:r>
            <a:r>
              <a:rPr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on</a:t>
            </a:r>
            <a:r>
              <a:rPr b="1" spc="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manufacturer</a:t>
            </a:r>
            <a:r>
              <a:rPr b="1" spc="7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19" dirty="0">
                <a:solidFill>
                  <a:srgbClr val="001F5F"/>
                </a:solidFill>
                <a:latin typeface="Arial"/>
                <a:cs typeface="Arial"/>
              </a:rPr>
              <a:t>or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an</a:t>
            </a:r>
            <a:r>
              <a:rPr b="1" spc="-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endorser,</a:t>
            </a:r>
            <a:r>
              <a:rPr b="1" spc="-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b="1" spc="-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b="1" spc="-3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false</a:t>
            </a:r>
            <a:r>
              <a:rPr b="1" spc="-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or</a:t>
            </a:r>
            <a:r>
              <a:rPr b="1" spc="-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misleading</a:t>
            </a:r>
            <a:r>
              <a:rPr b="1" spc="-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advertisement.</a:t>
            </a:r>
            <a:endParaRPr>
              <a:latin typeface="Arial"/>
              <a:cs typeface="Arial"/>
            </a:endParaRPr>
          </a:p>
          <a:p>
            <a:pPr marL="9525" marR="4763" indent="-1905" algn="just">
              <a:spcBef>
                <a:spcPts val="454"/>
              </a:spcBef>
              <a:buSzPct val="95833"/>
              <a:buFont typeface="Wingdings"/>
              <a:buChar char=""/>
              <a:tabLst>
                <a:tab pos="212408" algn="l"/>
              </a:tabLst>
            </a:pP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	In</a:t>
            </a:r>
            <a:r>
              <a:rPr b="1" spc="18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addition</a:t>
            </a:r>
            <a:r>
              <a:rPr b="1" spc="18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b="1" spc="18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this,</a:t>
            </a:r>
            <a:r>
              <a:rPr b="1" spc="18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such</a:t>
            </a:r>
            <a:r>
              <a:rPr b="1" spc="1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manufacturer</a:t>
            </a:r>
            <a:r>
              <a:rPr b="1" spc="19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or</a:t>
            </a:r>
            <a:r>
              <a:rPr b="1" spc="19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endorser</a:t>
            </a:r>
            <a:r>
              <a:rPr b="1" spc="19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may</a:t>
            </a:r>
            <a:r>
              <a:rPr b="1" spc="18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b="1" spc="20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sentenced</a:t>
            </a:r>
            <a:r>
              <a:rPr b="1" spc="1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19" dirty="0">
                <a:solidFill>
                  <a:srgbClr val="001F5F"/>
                </a:solidFill>
                <a:latin typeface="Arial"/>
                <a:cs typeface="Arial"/>
              </a:rPr>
              <a:t>to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imprisonment</a:t>
            </a:r>
            <a:r>
              <a:rPr b="1" spc="-1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upto</a:t>
            </a:r>
            <a:r>
              <a:rPr b="1" spc="-2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two</a:t>
            </a:r>
            <a:r>
              <a:rPr b="1" spc="-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years.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63"/>
    </mc:Choice>
    <mc:Fallback xmlns="">
      <p:transition spd="slow" advTm="296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533400"/>
            <a:ext cx="4562895" cy="840615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3675" spc="146" dirty="0">
                <a:solidFill>
                  <a:srgbClr val="FF0000"/>
                </a:solidFill>
              </a:rPr>
              <a:t>WHO</a:t>
            </a:r>
            <a:r>
              <a:rPr sz="3675" spc="-172" dirty="0">
                <a:solidFill>
                  <a:srgbClr val="FF0000"/>
                </a:solidFill>
              </a:rPr>
              <a:t> </a:t>
            </a:r>
            <a:r>
              <a:rPr sz="3675" dirty="0">
                <a:solidFill>
                  <a:srgbClr val="FF0000"/>
                </a:solidFill>
              </a:rPr>
              <a:t>CAN</a:t>
            </a:r>
            <a:r>
              <a:rPr sz="3675" spc="-98" dirty="0">
                <a:solidFill>
                  <a:srgbClr val="FF0000"/>
                </a:solidFill>
              </a:rPr>
              <a:t> </a:t>
            </a:r>
            <a:r>
              <a:rPr sz="3675" spc="-382" dirty="0">
                <a:solidFill>
                  <a:srgbClr val="FF0000"/>
                </a:solidFill>
              </a:rPr>
              <a:t>FILE</a:t>
            </a:r>
            <a:r>
              <a:rPr sz="3675" dirty="0">
                <a:solidFill>
                  <a:srgbClr val="FF0000"/>
                </a:solidFill>
              </a:rPr>
              <a:t> A</a:t>
            </a:r>
            <a:r>
              <a:rPr sz="3675" spc="-90" dirty="0">
                <a:solidFill>
                  <a:srgbClr val="FF0000"/>
                </a:solidFill>
              </a:rPr>
              <a:t> </a:t>
            </a:r>
            <a:r>
              <a:rPr sz="3675" spc="-105" dirty="0">
                <a:solidFill>
                  <a:srgbClr val="FF0000"/>
                </a:solidFill>
              </a:rPr>
              <a:t>COMPLAINT</a:t>
            </a:r>
            <a:r>
              <a:rPr sz="3675" spc="-45" dirty="0">
                <a:solidFill>
                  <a:srgbClr val="FF0000"/>
                </a:solidFill>
              </a:rPr>
              <a:t> </a:t>
            </a:r>
            <a:r>
              <a:rPr sz="5400" spc="-799" dirty="0">
                <a:solidFill>
                  <a:srgbClr val="FF0000"/>
                </a:solidFill>
              </a:rPr>
              <a:t>?</a:t>
            </a:r>
            <a:endParaRPr sz="5400" dirty="0"/>
          </a:p>
        </p:txBody>
      </p:sp>
      <p:sp>
        <p:nvSpPr>
          <p:cNvPr id="3" name="object 3"/>
          <p:cNvSpPr txBox="1"/>
          <p:nvPr/>
        </p:nvSpPr>
        <p:spPr>
          <a:xfrm>
            <a:off x="640613" y="1926241"/>
            <a:ext cx="8157210" cy="3159102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180975" marR="3810" indent="-173355" algn="just">
              <a:lnSpc>
                <a:spcPct val="90000"/>
              </a:lnSpc>
              <a:spcBef>
                <a:spcPts val="506"/>
              </a:spcBef>
              <a:buSzPct val="97916"/>
              <a:buFont typeface="Wingdings"/>
              <a:buChar char=""/>
              <a:tabLst>
                <a:tab pos="180975" algn="l"/>
                <a:tab pos="416243" algn="l"/>
              </a:tabLst>
            </a:pP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	A</a:t>
            </a:r>
            <a:r>
              <a:rPr sz="3600" b="1" spc="217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3600" b="1" spc="23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(individually</a:t>
            </a:r>
            <a:r>
              <a:rPr sz="3600" b="1" spc="217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3600" b="1" spc="22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jointly),</a:t>
            </a:r>
            <a:r>
              <a:rPr sz="3600" b="1" spc="22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spc="-19" dirty="0">
                <a:solidFill>
                  <a:srgbClr val="001F5F"/>
                </a:solidFill>
                <a:latin typeface="Carlito"/>
                <a:cs typeface="Carlito"/>
              </a:rPr>
              <a:t>any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voluntary</a:t>
            </a:r>
            <a:r>
              <a:rPr sz="3600" b="1" spc="19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3600" b="1" spc="19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organisation,</a:t>
            </a:r>
            <a:r>
              <a:rPr sz="3600" b="1" spc="19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spc="-8" dirty="0">
                <a:solidFill>
                  <a:srgbClr val="001F5F"/>
                </a:solidFill>
                <a:latin typeface="Carlito"/>
                <a:cs typeface="Carlito"/>
              </a:rPr>
              <a:t>Central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3600" b="1" spc="-10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State</a:t>
            </a:r>
            <a:r>
              <a:rPr sz="3600" b="1" spc="-9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spc="-8" dirty="0">
                <a:solidFill>
                  <a:srgbClr val="001F5F"/>
                </a:solidFill>
                <a:latin typeface="Carlito"/>
                <a:cs typeface="Carlito"/>
              </a:rPr>
              <a:t>Governments.</a:t>
            </a:r>
            <a:endParaRPr sz="3600">
              <a:latin typeface="Carlito"/>
              <a:cs typeface="Carlito"/>
            </a:endParaRPr>
          </a:p>
          <a:p>
            <a:pPr marL="180975" marR="3810" indent="-173355" algn="just">
              <a:lnSpc>
                <a:spcPct val="90000"/>
              </a:lnSpc>
              <a:spcBef>
                <a:spcPts val="754"/>
              </a:spcBef>
              <a:buSzPct val="97916"/>
              <a:buFont typeface="Wingdings"/>
              <a:buChar char=""/>
              <a:tabLst>
                <a:tab pos="180975" algn="l"/>
                <a:tab pos="415766" algn="l"/>
              </a:tabLst>
            </a:pP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	Limitation</a:t>
            </a:r>
            <a:r>
              <a:rPr sz="3600" b="1" spc="11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period</a:t>
            </a:r>
            <a:r>
              <a:rPr sz="3600" b="1" spc="11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is</a:t>
            </a:r>
            <a:r>
              <a:rPr sz="3600" b="1" spc="12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2</a:t>
            </a:r>
            <a:r>
              <a:rPr sz="3600" b="1" spc="12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years</a:t>
            </a:r>
            <a:r>
              <a:rPr sz="3600" b="1" spc="12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from</a:t>
            </a:r>
            <a:r>
              <a:rPr sz="3600" b="1" spc="12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600" b="1" spc="-19" dirty="0">
                <a:solidFill>
                  <a:srgbClr val="001F5F"/>
                </a:solidFill>
                <a:latin typeface="Carlito"/>
                <a:cs typeface="Carlito"/>
              </a:rPr>
              <a:t>the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date</a:t>
            </a:r>
            <a:r>
              <a:rPr sz="3600" b="1" spc="6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3600" b="1" spc="6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cause</a:t>
            </a:r>
            <a:r>
              <a:rPr sz="3600" b="1" spc="67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3600" b="1" spc="68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action</a:t>
            </a:r>
            <a:r>
              <a:rPr sz="3600" b="1" spc="6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i.e.</a:t>
            </a:r>
            <a:r>
              <a:rPr sz="3600" b="1" spc="6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purchase</a:t>
            </a:r>
            <a:r>
              <a:rPr sz="3600" b="1" spc="69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spc="-19" dirty="0">
                <a:solidFill>
                  <a:srgbClr val="001F5F"/>
                </a:solidFill>
                <a:latin typeface="Carlito"/>
                <a:cs typeface="Carlito"/>
              </a:rPr>
              <a:t>of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goods/hiring</a:t>
            </a:r>
            <a:r>
              <a:rPr sz="3600" b="1" spc="-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3600" b="1" spc="-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600" b="1" spc="-8" dirty="0">
                <a:solidFill>
                  <a:srgbClr val="001F5F"/>
                </a:solidFill>
                <a:latin typeface="Carlito"/>
                <a:cs typeface="Carlito"/>
              </a:rPr>
              <a:t>services.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160"/>
    </mc:Choice>
    <mc:Fallback xmlns="">
      <p:transition spd="slow" advTm="6416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0400" y="381000"/>
            <a:ext cx="2743200" cy="933428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6000" spc="-525" dirty="0">
                <a:solidFill>
                  <a:srgbClr val="FF0000"/>
                </a:solidFill>
              </a:rPr>
              <a:t>PROCEDURE</a:t>
            </a:r>
            <a:endParaRPr sz="6000" dirty="0"/>
          </a:p>
        </p:txBody>
      </p:sp>
      <p:sp>
        <p:nvSpPr>
          <p:cNvPr id="3" name="object 3"/>
          <p:cNvSpPr txBox="1"/>
          <p:nvPr/>
        </p:nvSpPr>
        <p:spPr>
          <a:xfrm>
            <a:off x="573405" y="1736979"/>
            <a:ext cx="8284369" cy="3569086"/>
          </a:xfrm>
          <a:prstGeom prst="rect">
            <a:avLst/>
          </a:prstGeom>
        </p:spPr>
        <p:txBody>
          <a:bodyPr vert="horz" wrap="square" lIns="0" tIns="54769" rIns="0" bIns="0" rtlCol="0">
            <a:spAutoFit/>
          </a:bodyPr>
          <a:lstStyle/>
          <a:p>
            <a:pPr marL="345281" marR="3810" indent="-337661" algn="just">
              <a:lnSpc>
                <a:spcPct val="90000"/>
              </a:lnSpc>
              <a:spcBef>
                <a:spcPts val="431"/>
              </a:spcBef>
              <a:buSzPct val="97500"/>
              <a:buFont typeface="Wingdings"/>
              <a:buChar char=""/>
              <a:tabLst>
                <a:tab pos="345281" algn="l"/>
                <a:tab pos="348138" algn="l"/>
              </a:tabLst>
            </a:pPr>
            <a:r>
              <a:rPr sz="3000" dirty="0">
                <a:solidFill>
                  <a:srgbClr val="001F5F"/>
                </a:solidFill>
                <a:latin typeface="Carlito"/>
                <a:cs typeface="Carlito"/>
              </a:rPr>
              <a:t>	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A</a:t>
            </a:r>
            <a:r>
              <a:rPr sz="3000" b="1" spc="24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simple</a:t>
            </a:r>
            <a:r>
              <a:rPr sz="3000" b="1" spc="24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written</a:t>
            </a:r>
            <a:r>
              <a:rPr sz="3000" b="1" spc="24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complaint</a:t>
            </a:r>
            <a:r>
              <a:rPr sz="3000" b="1" spc="24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in</a:t>
            </a:r>
            <a:r>
              <a:rPr sz="3000" b="1" spc="24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duplicate</a:t>
            </a:r>
            <a:r>
              <a:rPr sz="3000" b="1" spc="25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with</a:t>
            </a:r>
            <a:r>
              <a:rPr sz="3000" b="1" spc="23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spc="-15" dirty="0">
                <a:solidFill>
                  <a:srgbClr val="001F5F"/>
                </a:solidFill>
                <a:latin typeface="Carlito"/>
                <a:cs typeface="Carlito"/>
              </a:rPr>
              <a:t>full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name</a:t>
            </a:r>
            <a:r>
              <a:rPr sz="3000" b="1" spc="75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3000" b="1" spc="75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address</a:t>
            </a:r>
            <a:r>
              <a:rPr sz="3000" b="1" spc="7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3000" b="1" spc="75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opposite</a:t>
            </a:r>
            <a:r>
              <a:rPr sz="3000" b="1" spc="75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party</a:t>
            </a:r>
            <a:r>
              <a:rPr sz="3000" b="1" spc="8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000" b="1" spc="-8" dirty="0">
                <a:solidFill>
                  <a:srgbClr val="001F5F"/>
                </a:solidFill>
                <a:latin typeface="Carlito"/>
                <a:cs typeface="Carlito"/>
              </a:rPr>
              <a:t>narrating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facts</a:t>
            </a:r>
            <a:r>
              <a:rPr sz="3000" b="1" spc="52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3000" b="1" spc="52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3000" b="1" spc="53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complaint</a:t>
            </a:r>
            <a:r>
              <a:rPr sz="3000" b="1" spc="52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along</a:t>
            </a:r>
            <a:r>
              <a:rPr sz="3000" b="1" spc="52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with</a:t>
            </a:r>
            <a:r>
              <a:rPr sz="3000" b="1" spc="53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copies</a:t>
            </a:r>
            <a:r>
              <a:rPr sz="3000" b="1" spc="54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3000" b="1" spc="52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spc="-19" dirty="0">
                <a:solidFill>
                  <a:srgbClr val="001F5F"/>
                </a:solidFill>
                <a:latin typeface="Carlito"/>
                <a:cs typeface="Carlito"/>
              </a:rPr>
              <a:t>the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supporting</a:t>
            </a:r>
            <a:r>
              <a:rPr sz="3000" b="1" spc="57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documents</a:t>
            </a:r>
            <a:r>
              <a:rPr sz="3000" b="1" spc="570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3000" b="1" spc="57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details</a:t>
            </a:r>
            <a:r>
              <a:rPr sz="3000" b="1" spc="58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3000" b="1" spc="57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000" b="1" spc="-8" dirty="0">
                <a:solidFill>
                  <a:srgbClr val="001F5F"/>
                </a:solidFill>
                <a:latin typeface="Carlito"/>
                <a:cs typeface="Carlito"/>
              </a:rPr>
              <a:t>relief sought.</a:t>
            </a:r>
            <a:endParaRPr sz="3000">
              <a:latin typeface="Carlito"/>
              <a:cs typeface="Carlito"/>
            </a:endParaRPr>
          </a:p>
          <a:p>
            <a:pPr marL="348615" indent="-340519" algn="just">
              <a:spcBef>
                <a:spcPts val="386"/>
              </a:spcBef>
              <a:buSzPct val="97500"/>
              <a:buFont typeface="Wingdings"/>
              <a:buChar char=""/>
              <a:tabLst>
                <a:tab pos="348615" algn="l"/>
              </a:tabLst>
            </a:pP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No</a:t>
            </a:r>
            <a:r>
              <a:rPr sz="30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Court</a:t>
            </a:r>
            <a:r>
              <a:rPr sz="3000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Fee</a:t>
            </a:r>
            <a:r>
              <a:rPr sz="3000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is</a:t>
            </a:r>
            <a:r>
              <a:rPr sz="30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spc="-8" dirty="0">
                <a:solidFill>
                  <a:srgbClr val="001F5F"/>
                </a:solidFill>
                <a:latin typeface="Carlito"/>
                <a:cs typeface="Carlito"/>
              </a:rPr>
              <a:t>charged.</a:t>
            </a:r>
            <a:endParaRPr sz="3000">
              <a:latin typeface="Carlito"/>
              <a:cs typeface="Carlito"/>
            </a:endParaRPr>
          </a:p>
          <a:p>
            <a:pPr marL="345281" marR="3810" indent="-337661" algn="just">
              <a:lnSpc>
                <a:spcPts val="3240"/>
              </a:lnSpc>
              <a:spcBef>
                <a:spcPts val="806"/>
              </a:spcBef>
              <a:buSzPct val="97500"/>
              <a:buFont typeface="Wingdings"/>
              <a:buChar char=""/>
              <a:tabLst>
                <a:tab pos="345281" algn="l"/>
                <a:tab pos="348138" algn="l"/>
              </a:tabLst>
            </a:pPr>
            <a:r>
              <a:rPr sz="3000" dirty="0">
                <a:solidFill>
                  <a:srgbClr val="001F5F"/>
                </a:solidFill>
                <a:latin typeface="Carlito"/>
                <a:cs typeface="Carlito"/>
              </a:rPr>
              <a:t>	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Engaging</a:t>
            </a:r>
            <a:r>
              <a:rPr sz="3000" b="1" spc="2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3000" b="1" spc="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Lawyer</a:t>
            </a:r>
            <a:r>
              <a:rPr sz="3000" b="1" spc="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is</a:t>
            </a:r>
            <a:r>
              <a:rPr sz="3000" b="1" spc="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not</a:t>
            </a:r>
            <a:r>
              <a:rPr sz="3000" b="1" spc="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necessary,</a:t>
            </a:r>
            <a:r>
              <a:rPr sz="3000" b="1" spc="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3000" b="1" spc="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spc="-19" dirty="0">
                <a:solidFill>
                  <a:srgbClr val="001F5F"/>
                </a:solidFill>
                <a:latin typeface="Carlito"/>
                <a:cs typeface="Carlito"/>
              </a:rPr>
              <a:t>or </a:t>
            </a:r>
            <a:r>
              <a:rPr sz="3000" b="1" spc="-8" dirty="0">
                <a:solidFill>
                  <a:srgbClr val="001F5F"/>
                </a:solidFill>
                <a:latin typeface="Carlito"/>
                <a:cs typeface="Carlito"/>
              </a:rPr>
              <a:t>anyone</a:t>
            </a:r>
            <a:r>
              <a:rPr sz="3000" b="1" spc="-9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can</a:t>
            </a:r>
            <a:r>
              <a:rPr sz="3000" b="1" spc="-10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spc="-8" dirty="0">
                <a:solidFill>
                  <a:srgbClr val="001F5F"/>
                </a:solidFill>
                <a:latin typeface="Carlito"/>
                <a:cs typeface="Carlito"/>
              </a:rPr>
              <a:t>represent</a:t>
            </a:r>
            <a:r>
              <a:rPr sz="3000" b="1" spc="-9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his</a:t>
            </a:r>
            <a:r>
              <a:rPr sz="3000" b="1" spc="-9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spc="-8" dirty="0">
                <a:solidFill>
                  <a:srgbClr val="001F5F"/>
                </a:solidFill>
                <a:latin typeface="Carlito"/>
                <a:cs typeface="Carlito"/>
              </a:rPr>
              <a:t>case.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005"/>
    </mc:Choice>
    <mc:Fallback xmlns="">
      <p:transition spd="slow" advTm="37005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258" y="554722"/>
            <a:ext cx="7843342" cy="990656"/>
          </a:xfrm>
          <a:prstGeom prst="rect">
            <a:avLst/>
          </a:prstGeom>
        </p:spPr>
        <p:txBody>
          <a:bodyPr vert="horz" wrap="square" lIns="0" tIns="66675" rIns="0" bIns="0" rtlCol="0" anchor="ctr">
            <a:spAutoFit/>
          </a:bodyPr>
          <a:lstStyle/>
          <a:p>
            <a:pPr marL="405765" marR="3810" indent="-396716">
              <a:lnSpc>
                <a:spcPts val="3563"/>
              </a:lnSpc>
              <a:spcBef>
                <a:spcPts val="525"/>
              </a:spcBef>
            </a:pPr>
            <a:r>
              <a:rPr sz="3300" dirty="0">
                <a:solidFill>
                  <a:srgbClr val="000000"/>
                </a:solidFill>
                <a:latin typeface="Carlito"/>
                <a:cs typeface="Carlito"/>
              </a:rPr>
              <a:t>CONSUMER</a:t>
            </a:r>
            <a:r>
              <a:rPr sz="3300" spc="-26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300" dirty="0">
                <a:solidFill>
                  <a:srgbClr val="000000"/>
                </a:solidFill>
                <a:latin typeface="Carlito"/>
                <a:cs typeface="Carlito"/>
              </a:rPr>
              <a:t>CAN</a:t>
            </a:r>
            <a:r>
              <a:rPr sz="3300" spc="-26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300" dirty="0">
                <a:solidFill>
                  <a:srgbClr val="000000"/>
                </a:solidFill>
                <a:latin typeface="Carlito"/>
                <a:cs typeface="Carlito"/>
              </a:rPr>
              <a:t>FILL</a:t>
            </a:r>
            <a:r>
              <a:rPr sz="3300" spc="-15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300" dirty="0">
                <a:solidFill>
                  <a:srgbClr val="000000"/>
                </a:solidFill>
                <a:latin typeface="Carlito"/>
                <a:cs typeface="Carlito"/>
              </a:rPr>
              <a:t>HIS</a:t>
            </a:r>
            <a:r>
              <a:rPr sz="3300" spc="-26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300" dirty="0">
                <a:solidFill>
                  <a:srgbClr val="000000"/>
                </a:solidFill>
                <a:latin typeface="Carlito"/>
                <a:cs typeface="Carlito"/>
              </a:rPr>
              <a:t>COMPLAIN</a:t>
            </a:r>
            <a:r>
              <a:rPr sz="3300" spc="-26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300" dirty="0">
                <a:solidFill>
                  <a:srgbClr val="000000"/>
                </a:solidFill>
                <a:latin typeface="Carlito"/>
                <a:cs typeface="Carlito"/>
              </a:rPr>
              <a:t>IN</a:t>
            </a:r>
            <a:r>
              <a:rPr sz="3300" spc="-23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300" spc="-19" dirty="0">
                <a:solidFill>
                  <a:srgbClr val="000000"/>
                </a:solidFill>
                <a:latin typeface="Carlito"/>
                <a:cs typeface="Carlito"/>
              </a:rPr>
              <a:t>THE </a:t>
            </a:r>
            <a:r>
              <a:rPr sz="3300" dirty="0">
                <a:solidFill>
                  <a:srgbClr val="000000"/>
                </a:solidFill>
                <a:latin typeface="Carlito"/>
                <a:cs typeface="Carlito"/>
              </a:rPr>
              <a:t>FOLLOWING</a:t>
            </a:r>
            <a:r>
              <a:rPr sz="3300" spc="-105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300" dirty="0">
                <a:solidFill>
                  <a:srgbClr val="000000"/>
                </a:solidFill>
                <a:latin typeface="Carlito"/>
                <a:cs typeface="Carlito"/>
              </a:rPr>
              <a:t>CONSUMER</a:t>
            </a:r>
            <a:r>
              <a:rPr sz="3300" spc="-116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300" spc="-8" dirty="0">
                <a:solidFill>
                  <a:srgbClr val="000000"/>
                </a:solidFill>
                <a:latin typeface="Carlito"/>
                <a:cs typeface="Carlito"/>
              </a:rPr>
              <a:t>COMMISSION</a:t>
            </a:r>
            <a:endParaRPr sz="33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09600" y="1752600"/>
            <a:ext cx="8148142" cy="398506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indent="266700" algn="just">
              <a:lnSpc>
                <a:spcPct val="100000"/>
              </a:lnSpc>
              <a:spcBef>
                <a:spcPts val="75"/>
              </a:spcBef>
              <a:buAutoNum type="arabicParenR"/>
              <a:tabLst>
                <a:tab pos="276225" algn="l"/>
              </a:tabLst>
            </a:pPr>
            <a:r>
              <a:rPr dirty="0">
                <a:solidFill>
                  <a:srgbClr val="C00000"/>
                </a:solidFill>
              </a:rPr>
              <a:t>District</a:t>
            </a:r>
            <a:r>
              <a:rPr spc="420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Commission:</a:t>
            </a:r>
            <a:r>
              <a:rPr spc="435" dirty="0">
                <a:solidFill>
                  <a:srgbClr val="C00000"/>
                </a:solidFill>
              </a:rPr>
              <a:t> </a:t>
            </a:r>
            <a:r>
              <a:rPr dirty="0"/>
              <a:t>A</a:t>
            </a:r>
            <a:r>
              <a:rPr spc="360" dirty="0"/>
              <a:t> </a:t>
            </a:r>
            <a:r>
              <a:rPr dirty="0"/>
              <a:t>District</a:t>
            </a:r>
            <a:r>
              <a:rPr spc="435" dirty="0"/>
              <a:t> </a:t>
            </a:r>
            <a:r>
              <a:rPr dirty="0"/>
              <a:t>Commission</a:t>
            </a:r>
            <a:r>
              <a:rPr spc="424" dirty="0"/>
              <a:t> </a:t>
            </a:r>
            <a:r>
              <a:rPr dirty="0"/>
              <a:t>established</a:t>
            </a:r>
            <a:r>
              <a:rPr spc="416" dirty="0"/>
              <a:t> </a:t>
            </a:r>
            <a:r>
              <a:rPr dirty="0"/>
              <a:t>by</a:t>
            </a:r>
            <a:r>
              <a:rPr spc="413" dirty="0"/>
              <a:t> </a:t>
            </a:r>
            <a:r>
              <a:rPr dirty="0"/>
              <a:t>the</a:t>
            </a:r>
            <a:r>
              <a:rPr spc="431" dirty="0"/>
              <a:t> </a:t>
            </a:r>
            <a:r>
              <a:rPr spc="-8" dirty="0"/>
              <a:t>State </a:t>
            </a:r>
            <a:r>
              <a:rPr dirty="0"/>
              <a:t>Government</a:t>
            </a:r>
            <a:r>
              <a:rPr spc="75" dirty="0"/>
              <a:t>  </a:t>
            </a:r>
            <a:r>
              <a:rPr dirty="0"/>
              <a:t>in</a:t>
            </a:r>
            <a:r>
              <a:rPr spc="79" dirty="0"/>
              <a:t>  </a:t>
            </a:r>
            <a:r>
              <a:rPr dirty="0"/>
              <a:t>each</a:t>
            </a:r>
            <a:r>
              <a:rPr spc="79" dirty="0"/>
              <a:t>  </a:t>
            </a:r>
            <a:r>
              <a:rPr dirty="0"/>
              <a:t>district</a:t>
            </a:r>
            <a:r>
              <a:rPr spc="79" dirty="0"/>
              <a:t>  </a:t>
            </a:r>
            <a:r>
              <a:rPr dirty="0"/>
              <a:t>of</a:t>
            </a:r>
            <a:r>
              <a:rPr spc="75" dirty="0"/>
              <a:t>  </a:t>
            </a:r>
            <a:r>
              <a:rPr dirty="0"/>
              <a:t>the</a:t>
            </a:r>
            <a:r>
              <a:rPr spc="83" dirty="0"/>
              <a:t>  </a:t>
            </a:r>
            <a:r>
              <a:rPr dirty="0"/>
              <a:t>State</a:t>
            </a:r>
            <a:r>
              <a:rPr spc="79" dirty="0"/>
              <a:t>  </a:t>
            </a:r>
            <a:r>
              <a:rPr dirty="0"/>
              <a:t>by</a:t>
            </a:r>
            <a:r>
              <a:rPr spc="71" dirty="0"/>
              <a:t>  </a:t>
            </a:r>
            <a:r>
              <a:rPr dirty="0"/>
              <a:t>notification.</a:t>
            </a:r>
            <a:r>
              <a:rPr spc="75" dirty="0"/>
              <a:t>  </a:t>
            </a:r>
            <a:r>
              <a:rPr dirty="0"/>
              <a:t>The</a:t>
            </a:r>
            <a:r>
              <a:rPr spc="79" dirty="0"/>
              <a:t>  </a:t>
            </a:r>
            <a:r>
              <a:rPr spc="-8" dirty="0"/>
              <a:t>District </a:t>
            </a:r>
            <a:r>
              <a:rPr dirty="0"/>
              <a:t>Commission</a:t>
            </a:r>
            <a:r>
              <a:rPr spc="248" dirty="0"/>
              <a:t> </a:t>
            </a:r>
            <a:r>
              <a:rPr dirty="0"/>
              <a:t>have</a:t>
            </a:r>
            <a:r>
              <a:rPr spc="244" dirty="0"/>
              <a:t> </a:t>
            </a:r>
            <a:r>
              <a:rPr dirty="0"/>
              <a:t>jurisdiction</a:t>
            </a:r>
            <a:r>
              <a:rPr spc="233" dirty="0"/>
              <a:t> </a:t>
            </a:r>
            <a:r>
              <a:rPr dirty="0"/>
              <a:t>to</a:t>
            </a:r>
            <a:r>
              <a:rPr spc="244" dirty="0"/>
              <a:t> </a:t>
            </a:r>
            <a:r>
              <a:rPr dirty="0"/>
              <a:t>entertain</a:t>
            </a:r>
            <a:r>
              <a:rPr spc="244" dirty="0"/>
              <a:t> </a:t>
            </a:r>
            <a:r>
              <a:rPr dirty="0"/>
              <a:t>complaints</a:t>
            </a:r>
            <a:r>
              <a:rPr spc="236" dirty="0"/>
              <a:t> </a:t>
            </a:r>
            <a:r>
              <a:rPr dirty="0"/>
              <a:t>where</a:t>
            </a:r>
            <a:r>
              <a:rPr spc="251" dirty="0"/>
              <a:t> </a:t>
            </a:r>
            <a:r>
              <a:rPr dirty="0"/>
              <a:t>the</a:t>
            </a:r>
            <a:r>
              <a:rPr spc="248" dirty="0"/>
              <a:t> </a:t>
            </a:r>
            <a:r>
              <a:rPr dirty="0"/>
              <a:t>value</a:t>
            </a:r>
            <a:r>
              <a:rPr spc="248" dirty="0"/>
              <a:t> </a:t>
            </a:r>
            <a:r>
              <a:rPr spc="-19" dirty="0"/>
              <a:t>of </a:t>
            </a:r>
            <a:r>
              <a:rPr dirty="0"/>
              <a:t>the</a:t>
            </a:r>
            <a:r>
              <a:rPr spc="-34" dirty="0"/>
              <a:t> </a:t>
            </a:r>
            <a:r>
              <a:rPr dirty="0"/>
              <a:t>goods</a:t>
            </a:r>
            <a:r>
              <a:rPr spc="-38" dirty="0"/>
              <a:t> </a:t>
            </a:r>
            <a:r>
              <a:rPr dirty="0"/>
              <a:t>or</a:t>
            </a:r>
            <a:r>
              <a:rPr spc="-26" dirty="0"/>
              <a:t> </a:t>
            </a:r>
            <a:r>
              <a:rPr dirty="0"/>
              <a:t>services</a:t>
            </a:r>
            <a:r>
              <a:rPr spc="-26" dirty="0"/>
              <a:t> </a:t>
            </a:r>
            <a:r>
              <a:rPr dirty="0"/>
              <a:t>paid</a:t>
            </a:r>
            <a:r>
              <a:rPr spc="-34" dirty="0"/>
              <a:t> </a:t>
            </a:r>
            <a:r>
              <a:rPr dirty="0"/>
              <a:t>as</a:t>
            </a:r>
            <a:r>
              <a:rPr spc="-30" dirty="0"/>
              <a:t> </a:t>
            </a:r>
            <a:r>
              <a:rPr dirty="0"/>
              <a:t>consideration</a:t>
            </a:r>
            <a:r>
              <a:rPr spc="-49" dirty="0"/>
              <a:t> </a:t>
            </a:r>
            <a:r>
              <a:rPr dirty="0"/>
              <a:t>does</a:t>
            </a:r>
            <a:r>
              <a:rPr spc="-30" dirty="0"/>
              <a:t> </a:t>
            </a:r>
            <a:r>
              <a:rPr dirty="0"/>
              <a:t>not</a:t>
            </a:r>
            <a:r>
              <a:rPr spc="-34" dirty="0"/>
              <a:t> </a:t>
            </a:r>
            <a:r>
              <a:rPr dirty="0"/>
              <a:t>exceed</a:t>
            </a:r>
            <a:r>
              <a:rPr spc="-23" dirty="0"/>
              <a:t> </a:t>
            </a:r>
            <a:r>
              <a:rPr dirty="0"/>
              <a:t>Rs.</a:t>
            </a:r>
            <a:r>
              <a:rPr spc="-23" dirty="0"/>
              <a:t> </a:t>
            </a:r>
            <a:r>
              <a:rPr dirty="0"/>
              <a:t>1</a:t>
            </a:r>
            <a:r>
              <a:rPr spc="-38" dirty="0"/>
              <a:t> </a:t>
            </a:r>
            <a:r>
              <a:rPr spc="-8" dirty="0"/>
              <a:t>Crore.</a:t>
            </a:r>
          </a:p>
          <a:p>
            <a:pPr marL="9525" marR="3810" indent="266700" algn="just">
              <a:lnSpc>
                <a:spcPct val="100000"/>
              </a:lnSpc>
              <a:spcBef>
                <a:spcPts val="904"/>
              </a:spcBef>
              <a:buAutoNum type="arabicParenR"/>
              <a:tabLst>
                <a:tab pos="276225" algn="l"/>
              </a:tabLst>
            </a:pPr>
            <a:r>
              <a:rPr dirty="0">
                <a:solidFill>
                  <a:srgbClr val="C00000"/>
                </a:solidFill>
              </a:rPr>
              <a:t>State</a:t>
            </a:r>
            <a:r>
              <a:rPr spc="120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Commission:</a:t>
            </a:r>
            <a:r>
              <a:rPr spc="113" dirty="0">
                <a:solidFill>
                  <a:srgbClr val="C00000"/>
                </a:solidFill>
              </a:rPr>
              <a:t> </a:t>
            </a:r>
            <a:r>
              <a:rPr dirty="0"/>
              <a:t>Each</a:t>
            </a:r>
            <a:r>
              <a:rPr spc="120" dirty="0"/>
              <a:t> </a:t>
            </a:r>
            <a:r>
              <a:rPr dirty="0"/>
              <a:t>State</a:t>
            </a:r>
            <a:r>
              <a:rPr spc="116" dirty="0"/>
              <a:t> </a:t>
            </a:r>
            <a:r>
              <a:rPr dirty="0"/>
              <a:t>Commission</a:t>
            </a:r>
            <a:r>
              <a:rPr spc="113" dirty="0"/>
              <a:t> </a:t>
            </a:r>
            <a:r>
              <a:rPr dirty="0"/>
              <a:t>shall</a:t>
            </a:r>
            <a:r>
              <a:rPr spc="109" dirty="0"/>
              <a:t> </a:t>
            </a:r>
            <a:r>
              <a:rPr dirty="0"/>
              <a:t>consist</a:t>
            </a:r>
            <a:r>
              <a:rPr spc="127" dirty="0"/>
              <a:t> </a:t>
            </a:r>
            <a:r>
              <a:rPr dirty="0"/>
              <a:t>of</a:t>
            </a:r>
            <a:r>
              <a:rPr spc="113" dirty="0"/>
              <a:t> </a:t>
            </a:r>
            <a:r>
              <a:rPr dirty="0"/>
              <a:t>a</a:t>
            </a:r>
            <a:r>
              <a:rPr spc="120" dirty="0"/>
              <a:t> </a:t>
            </a:r>
            <a:r>
              <a:rPr spc="-8" dirty="0"/>
              <a:t>President </a:t>
            </a:r>
            <a:r>
              <a:rPr dirty="0"/>
              <a:t>and</a:t>
            </a:r>
            <a:r>
              <a:rPr spc="109" dirty="0"/>
              <a:t> </a:t>
            </a:r>
            <a:r>
              <a:rPr dirty="0"/>
              <a:t>not</a:t>
            </a:r>
            <a:r>
              <a:rPr spc="101" dirty="0"/>
              <a:t> </a:t>
            </a:r>
            <a:r>
              <a:rPr dirty="0"/>
              <a:t>less</a:t>
            </a:r>
            <a:r>
              <a:rPr spc="109" dirty="0"/>
              <a:t> </a:t>
            </a:r>
            <a:r>
              <a:rPr dirty="0"/>
              <a:t>than</a:t>
            </a:r>
            <a:r>
              <a:rPr spc="105" dirty="0"/>
              <a:t> </a:t>
            </a:r>
            <a:r>
              <a:rPr dirty="0"/>
              <a:t>four</a:t>
            </a:r>
            <a:r>
              <a:rPr spc="116" dirty="0"/>
              <a:t> </a:t>
            </a:r>
            <a:r>
              <a:rPr dirty="0"/>
              <a:t>members.</a:t>
            </a:r>
            <a:r>
              <a:rPr spc="116" dirty="0"/>
              <a:t> </a:t>
            </a:r>
            <a:r>
              <a:rPr dirty="0"/>
              <a:t>complaints</a:t>
            </a:r>
            <a:r>
              <a:rPr spc="90" dirty="0"/>
              <a:t> </a:t>
            </a:r>
            <a:r>
              <a:rPr dirty="0"/>
              <a:t>where</a:t>
            </a:r>
            <a:r>
              <a:rPr spc="101" dirty="0"/>
              <a:t> </a:t>
            </a:r>
            <a:r>
              <a:rPr dirty="0"/>
              <a:t>the</a:t>
            </a:r>
            <a:r>
              <a:rPr spc="116" dirty="0"/>
              <a:t> </a:t>
            </a:r>
            <a:r>
              <a:rPr dirty="0"/>
              <a:t>value</a:t>
            </a:r>
            <a:r>
              <a:rPr spc="94" dirty="0"/>
              <a:t> </a:t>
            </a:r>
            <a:r>
              <a:rPr dirty="0"/>
              <a:t>of</a:t>
            </a:r>
            <a:r>
              <a:rPr spc="105" dirty="0"/>
              <a:t> </a:t>
            </a:r>
            <a:r>
              <a:rPr dirty="0"/>
              <a:t>the</a:t>
            </a:r>
            <a:r>
              <a:rPr spc="105" dirty="0"/>
              <a:t> </a:t>
            </a:r>
            <a:r>
              <a:rPr spc="-8" dirty="0"/>
              <a:t>goods </a:t>
            </a:r>
            <a:r>
              <a:rPr dirty="0"/>
              <a:t>or</a:t>
            </a:r>
            <a:r>
              <a:rPr spc="71" dirty="0"/>
              <a:t> </a:t>
            </a:r>
            <a:r>
              <a:rPr dirty="0"/>
              <a:t>services</a:t>
            </a:r>
            <a:r>
              <a:rPr spc="71" dirty="0"/>
              <a:t> </a:t>
            </a:r>
            <a:r>
              <a:rPr dirty="0"/>
              <a:t>paid</a:t>
            </a:r>
            <a:r>
              <a:rPr spc="60" dirty="0"/>
              <a:t> </a:t>
            </a:r>
            <a:r>
              <a:rPr dirty="0"/>
              <a:t>as</a:t>
            </a:r>
            <a:r>
              <a:rPr spc="53" dirty="0"/>
              <a:t> </a:t>
            </a:r>
            <a:r>
              <a:rPr dirty="0"/>
              <a:t>consideration,</a:t>
            </a:r>
            <a:r>
              <a:rPr spc="60" dirty="0"/>
              <a:t> </a:t>
            </a:r>
            <a:r>
              <a:rPr dirty="0"/>
              <a:t>exceeds</a:t>
            </a:r>
            <a:r>
              <a:rPr spc="71" dirty="0"/>
              <a:t> </a:t>
            </a:r>
            <a:r>
              <a:rPr dirty="0"/>
              <a:t>rupees</a:t>
            </a:r>
            <a:r>
              <a:rPr spc="64" dirty="0"/>
              <a:t> </a:t>
            </a:r>
            <a:r>
              <a:rPr dirty="0"/>
              <a:t>one</a:t>
            </a:r>
            <a:r>
              <a:rPr spc="71" dirty="0"/>
              <a:t> </a:t>
            </a:r>
            <a:r>
              <a:rPr dirty="0"/>
              <a:t>crore,</a:t>
            </a:r>
            <a:r>
              <a:rPr spc="64" dirty="0"/>
              <a:t> </a:t>
            </a:r>
            <a:r>
              <a:rPr dirty="0"/>
              <a:t>but</a:t>
            </a:r>
            <a:r>
              <a:rPr spc="71" dirty="0"/>
              <a:t> </a:t>
            </a:r>
            <a:r>
              <a:rPr dirty="0"/>
              <a:t>does</a:t>
            </a:r>
            <a:r>
              <a:rPr spc="53" dirty="0"/>
              <a:t> </a:t>
            </a:r>
            <a:r>
              <a:rPr spc="-19" dirty="0"/>
              <a:t>not </a:t>
            </a:r>
            <a:r>
              <a:rPr dirty="0"/>
              <a:t>exceed</a:t>
            </a:r>
            <a:r>
              <a:rPr spc="-49" dirty="0"/>
              <a:t> </a:t>
            </a:r>
            <a:r>
              <a:rPr dirty="0"/>
              <a:t>rupees</a:t>
            </a:r>
            <a:r>
              <a:rPr spc="-45" dirty="0"/>
              <a:t> </a:t>
            </a:r>
            <a:r>
              <a:rPr dirty="0"/>
              <a:t>ten</a:t>
            </a:r>
            <a:r>
              <a:rPr spc="-60" dirty="0"/>
              <a:t> </a:t>
            </a:r>
            <a:r>
              <a:rPr spc="-8" dirty="0"/>
              <a:t>crore.</a:t>
            </a:r>
          </a:p>
          <a:p>
            <a:pPr marL="9525" marR="5239" indent="266700" algn="just">
              <a:lnSpc>
                <a:spcPct val="100000"/>
              </a:lnSpc>
              <a:spcBef>
                <a:spcPts val="904"/>
              </a:spcBef>
              <a:buClr>
                <a:srgbClr val="001F5F"/>
              </a:buClr>
              <a:buAutoNum type="arabicParenR"/>
              <a:tabLst>
                <a:tab pos="276225" algn="l"/>
              </a:tabLst>
            </a:pPr>
            <a:r>
              <a:rPr dirty="0">
                <a:solidFill>
                  <a:srgbClr val="C00000"/>
                </a:solidFill>
              </a:rPr>
              <a:t>National</a:t>
            </a:r>
            <a:r>
              <a:rPr spc="90" dirty="0">
                <a:solidFill>
                  <a:srgbClr val="C00000"/>
                </a:solidFill>
              </a:rPr>
              <a:t>  </a:t>
            </a:r>
            <a:r>
              <a:rPr dirty="0">
                <a:solidFill>
                  <a:srgbClr val="C00000"/>
                </a:solidFill>
              </a:rPr>
              <a:t>Commission:</a:t>
            </a:r>
            <a:r>
              <a:rPr spc="101" dirty="0">
                <a:solidFill>
                  <a:srgbClr val="C00000"/>
                </a:solidFill>
              </a:rPr>
              <a:t>  </a:t>
            </a:r>
            <a:r>
              <a:rPr dirty="0"/>
              <a:t>The</a:t>
            </a:r>
            <a:r>
              <a:rPr spc="94" dirty="0"/>
              <a:t>  </a:t>
            </a:r>
            <a:r>
              <a:rPr dirty="0"/>
              <a:t>National</a:t>
            </a:r>
            <a:r>
              <a:rPr spc="94" dirty="0"/>
              <a:t>  </a:t>
            </a:r>
            <a:r>
              <a:rPr dirty="0"/>
              <a:t>Commission</a:t>
            </a:r>
            <a:r>
              <a:rPr spc="94" dirty="0"/>
              <a:t>  </a:t>
            </a:r>
            <a:r>
              <a:rPr dirty="0"/>
              <a:t>shall</a:t>
            </a:r>
            <a:r>
              <a:rPr spc="94" dirty="0"/>
              <a:t>  </a:t>
            </a:r>
            <a:r>
              <a:rPr dirty="0"/>
              <a:t>consist</a:t>
            </a:r>
            <a:r>
              <a:rPr spc="101" dirty="0"/>
              <a:t>  </a:t>
            </a:r>
            <a:r>
              <a:rPr dirty="0"/>
              <a:t>of</a:t>
            </a:r>
            <a:r>
              <a:rPr spc="101" dirty="0"/>
              <a:t>  </a:t>
            </a:r>
            <a:r>
              <a:rPr spc="-38" dirty="0"/>
              <a:t>a </a:t>
            </a:r>
            <a:r>
              <a:rPr dirty="0"/>
              <a:t>President</a:t>
            </a:r>
            <a:r>
              <a:rPr spc="150" dirty="0"/>
              <a:t> </a:t>
            </a:r>
            <a:r>
              <a:rPr dirty="0"/>
              <a:t>and</a:t>
            </a:r>
            <a:r>
              <a:rPr spc="158" dirty="0"/>
              <a:t> </a:t>
            </a:r>
            <a:r>
              <a:rPr dirty="0"/>
              <a:t>not</a:t>
            </a:r>
            <a:r>
              <a:rPr spc="143" dirty="0"/>
              <a:t> </a:t>
            </a:r>
            <a:r>
              <a:rPr dirty="0"/>
              <a:t>less</a:t>
            </a:r>
            <a:r>
              <a:rPr spc="158" dirty="0"/>
              <a:t> </a:t>
            </a:r>
            <a:r>
              <a:rPr dirty="0"/>
              <a:t>than</a:t>
            </a:r>
            <a:r>
              <a:rPr spc="146" dirty="0"/>
              <a:t> </a:t>
            </a:r>
            <a:r>
              <a:rPr dirty="0"/>
              <a:t>four</a:t>
            </a:r>
            <a:r>
              <a:rPr spc="161" dirty="0"/>
              <a:t> </a:t>
            </a:r>
            <a:r>
              <a:rPr dirty="0"/>
              <a:t>members.</a:t>
            </a:r>
            <a:r>
              <a:rPr spc="161" dirty="0"/>
              <a:t> </a:t>
            </a:r>
            <a:r>
              <a:rPr dirty="0"/>
              <a:t>complaints</a:t>
            </a:r>
            <a:r>
              <a:rPr spc="135" dirty="0"/>
              <a:t> </a:t>
            </a:r>
            <a:r>
              <a:rPr dirty="0"/>
              <a:t>where</a:t>
            </a:r>
            <a:r>
              <a:rPr spc="158" dirty="0"/>
              <a:t> </a:t>
            </a:r>
            <a:r>
              <a:rPr dirty="0"/>
              <a:t>the</a:t>
            </a:r>
            <a:r>
              <a:rPr spc="146" dirty="0"/>
              <a:t> </a:t>
            </a:r>
            <a:r>
              <a:rPr dirty="0"/>
              <a:t>value</a:t>
            </a:r>
            <a:r>
              <a:rPr spc="146" dirty="0"/>
              <a:t> </a:t>
            </a:r>
            <a:r>
              <a:rPr spc="-19" dirty="0"/>
              <a:t>of </a:t>
            </a:r>
            <a:r>
              <a:rPr dirty="0"/>
              <a:t>the</a:t>
            </a:r>
            <a:r>
              <a:rPr spc="-34" dirty="0"/>
              <a:t> </a:t>
            </a:r>
            <a:r>
              <a:rPr dirty="0"/>
              <a:t>goods</a:t>
            </a:r>
            <a:r>
              <a:rPr spc="-38" dirty="0"/>
              <a:t> </a:t>
            </a:r>
            <a:r>
              <a:rPr dirty="0"/>
              <a:t>or</a:t>
            </a:r>
            <a:r>
              <a:rPr spc="-30" dirty="0"/>
              <a:t> </a:t>
            </a:r>
            <a:r>
              <a:rPr dirty="0"/>
              <a:t>services</a:t>
            </a:r>
            <a:r>
              <a:rPr spc="-30" dirty="0"/>
              <a:t> </a:t>
            </a:r>
            <a:r>
              <a:rPr dirty="0"/>
              <a:t>paid</a:t>
            </a:r>
            <a:r>
              <a:rPr spc="-34" dirty="0"/>
              <a:t> </a:t>
            </a:r>
            <a:r>
              <a:rPr dirty="0"/>
              <a:t>as</a:t>
            </a:r>
            <a:r>
              <a:rPr spc="-34" dirty="0"/>
              <a:t> </a:t>
            </a:r>
            <a:r>
              <a:rPr dirty="0"/>
              <a:t>consideration,</a:t>
            </a:r>
            <a:r>
              <a:rPr spc="-30" dirty="0"/>
              <a:t> </a:t>
            </a:r>
            <a:r>
              <a:rPr dirty="0"/>
              <a:t>exceeds</a:t>
            </a:r>
            <a:r>
              <a:rPr spc="-34" dirty="0"/>
              <a:t> </a:t>
            </a:r>
            <a:r>
              <a:rPr dirty="0"/>
              <a:t>rupees</a:t>
            </a:r>
            <a:r>
              <a:rPr spc="-26" dirty="0"/>
              <a:t> </a:t>
            </a:r>
            <a:r>
              <a:rPr dirty="0"/>
              <a:t>one</a:t>
            </a:r>
            <a:r>
              <a:rPr spc="-34" dirty="0"/>
              <a:t> </a:t>
            </a:r>
            <a:r>
              <a:rPr dirty="0"/>
              <a:t>crore,</a:t>
            </a:r>
            <a:r>
              <a:rPr spc="-34" dirty="0"/>
              <a:t> </a:t>
            </a:r>
            <a:r>
              <a:rPr spc="-19" dirty="0"/>
              <a:t>but </a:t>
            </a:r>
            <a:r>
              <a:rPr dirty="0"/>
              <a:t>does</a:t>
            </a:r>
            <a:r>
              <a:rPr spc="-34" dirty="0"/>
              <a:t> </a:t>
            </a:r>
            <a:r>
              <a:rPr dirty="0"/>
              <a:t>not</a:t>
            </a:r>
            <a:r>
              <a:rPr spc="-45" dirty="0"/>
              <a:t> </a:t>
            </a:r>
            <a:r>
              <a:rPr dirty="0"/>
              <a:t>exceed</a:t>
            </a:r>
            <a:r>
              <a:rPr spc="-23" dirty="0"/>
              <a:t> </a:t>
            </a:r>
            <a:r>
              <a:rPr dirty="0"/>
              <a:t>rupees</a:t>
            </a:r>
            <a:r>
              <a:rPr spc="-34" dirty="0"/>
              <a:t> </a:t>
            </a:r>
            <a:r>
              <a:rPr dirty="0"/>
              <a:t>ten</a:t>
            </a:r>
            <a:r>
              <a:rPr spc="-38" dirty="0"/>
              <a:t> </a:t>
            </a:r>
            <a:r>
              <a:rPr spc="-8" dirty="0"/>
              <a:t>crore.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412"/>
    </mc:Choice>
    <mc:Fallback xmlns="">
      <p:transition spd="slow" advTm="10541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533400"/>
            <a:ext cx="5252085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9"/>
              </a:spcBef>
            </a:pPr>
            <a:r>
              <a:rPr sz="3300" spc="-153" dirty="0"/>
              <a:t>PECUNIARY</a:t>
            </a:r>
            <a:r>
              <a:rPr sz="3300" spc="-38" dirty="0"/>
              <a:t> </a:t>
            </a:r>
            <a:r>
              <a:rPr sz="3300" spc="-86" dirty="0"/>
              <a:t>JURISDICTION</a:t>
            </a:r>
            <a:endParaRPr sz="3300" dirty="0"/>
          </a:p>
        </p:txBody>
      </p:sp>
      <p:sp>
        <p:nvSpPr>
          <p:cNvPr id="3" name="object 3"/>
          <p:cNvSpPr txBox="1"/>
          <p:nvPr/>
        </p:nvSpPr>
        <p:spPr>
          <a:xfrm>
            <a:off x="1554671" y="2121694"/>
            <a:ext cx="35719" cy="1317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01"/>
              </a:lnSpc>
            </a:pPr>
            <a:r>
              <a:rPr sz="1050" b="1" spc="-38" dirty="0">
                <a:latin typeface="Carlito"/>
                <a:cs typeface="Carlito"/>
              </a:rPr>
              <a:t>.</a:t>
            </a:r>
            <a:endParaRPr sz="1050">
              <a:latin typeface="Carlito"/>
              <a:cs typeface="Carlit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212869"/>
              </p:ext>
            </p:extLst>
          </p:nvPr>
        </p:nvGraphicFramePr>
        <p:xfrm>
          <a:off x="76200" y="990600"/>
          <a:ext cx="9067800" cy="533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6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6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582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1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Commission</a:t>
                      </a:r>
                      <a:endParaRPr sz="2100" dirty="0">
                        <a:latin typeface="Arial"/>
                        <a:cs typeface="Arial"/>
                      </a:endParaRPr>
                    </a:p>
                  </a:txBody>
                  <a:tcPr marL="0" marR="0" marT="25241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6864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1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Claim</a:t>
                      </a:r>
                      <a:r>
                        <a:rPr sz="2100" b="1" spc="-1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1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Amount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25241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1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Office</a:t>
                      </a:r>
                      <a:r>
                        <a:rPr sz="2100" b="1" spc="-7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1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Structure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25241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5264">
                <a:tc>
                  <a:txBody>
                    <a:bodyPr/>
                    <a:lstStyle/>
                    <a:p>
                      <a:pPr marL="227965" marR="223520" indent="424815">
                        <a:lnSpc>
                          <a:spcPct val="106900"/>
                        </a:lnSpc>
                        <a:spcBef>
                          <a:spcPts val="55"/>
                        </a:spcBef>
                      </a:pP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District Commission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239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sz="2000" b="1" spc="-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b="1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2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1 </a:t>
                      </a: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Crore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5718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1915">
                        <a:lnSpc>
                          <a:spcPct val="106900"/>
                        </a:lnSpc>
                        <a:spcBef>
                          <a:spcPts val="55"/>
                        </a:spcBef>
                        <a:tabLst>
                          <a:tab pos="1430020" algn="l"/>
                          <a:tab pos="1957705" algn="l"/>
                          <a:tab pos="3609340" algn="l"/>
                          <a:tab pos="3992245" algn="l"/>
                          <a:tab pos="4318000" algn="l"/>
                        </a:tabLst>
                      </a:pP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Headed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President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5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5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other members.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5239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5754">
                <a:tc>
                  <a:txBody>
                    <a:bodyPr/>
                    <a:lstStyle/>
                    <a:p>
                      <a:pPr marL="227965" marR="223520" indent="589280">
                        <a:lnSpc>
                          <a:spcPct val="106900"/>
                        </a:lnSpc>
                        <a:spcBef>
                          <a:spcPts val="60"/>
                        </a:spcBef>
                      </a:pP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State Commission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2550">
                        <a:lnSpc>
                          <a:spcPct val="106900"/>
                        </a:lnSpc>
                        <a:spcBef>
                          <a:spcPts val="60"/>
                        </a:spcBef>
                      </a:pP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More</a:t>
                      </a:r>
                      <a:r>
                        <a:rPr sz="2000" b="1" spc="27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than</a:t>
                      </a:r>
                      <a:r>
                        <a:rPr sz="2000" b="1" spc="28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26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000" b="1" spc="27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Crore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sz="2000" b="1" spc="-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3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10 </a:t>
                      </a: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Crore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1915">
                        <a:lnSpc>
                          <a:spcPct val="106900"/>
                        </a:lnSpc>
                        <a:spcBef>
                          <a:spcPts val="60"/>
                        </a:spcBef>
                        <a:tabLst>
                          <a:tab pos="1430020" algn="l"/>
                          <a:tab pos="1957705" algn="l"/>
                          <a:tab pos="3609340" algn="l"/>
                          <a:tab pos="3992245" algn="l"/>
                          <a:tab pos="4318000" algn="l"/>
                        </a:tabLst>
                      </a:pP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Headed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President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5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5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other members.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7400">
                <a:tc>
                  <a:txBody>
                    <a:bodyPr/>
                    <a:lstStyle/>
                    <a:p>
                      <a:pPr marL="227965" marR="223520" indent="340995">
                        <a:lnSpc>
                          <a:spcPct val="106900"/>
                        </a:lnSpc>
                        <a:spcBef>
                          <a:spcPts val="60"/>
                        </a:spcBef>
                      </a:pP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National Commission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Above</a:t>
                      </a:r>
                      <a:r>
                        <a:rPr sz="2000" b="1" spc="-3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3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2000" b="1" spc="-1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Crore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6194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1915" algn="just">
                        <a:lnSpc>
                          <a:spcPct val="107000"/>
                        </a:lnSpc>
                        <a:spcBef>
                          <a:spcPts val="55"/>
                        </a:spcBef>
                      </a:pP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Headed</a:t>
                      </a:r>
                      <a:r>
                        <a:rPr sz="2000" b="1" spc="37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2000" b="1" spc="36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President</a:t>
                      </a:r>
                      <a:r>
                        <a:rPr sz="2000" b="1" spc="37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sz="2000" b="1" spc="38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2000" b="1" spc="36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other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members.</a:t>
                      </a:r>
                      <a:r>
                        <a:rPr sz="2000" b="1" spc="6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Maximum</a:t>
                      </a:r>
                      <a:r>
                        <a:rPr sz="2000" b="1" spc="6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age</a:t>
                      </a:r>
                      <a:r>
                        <a:rPr sz="2000" b="1" spc="6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000" b="1" spc="-2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70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years</a:t>
                      </a:r>
                      <a:r>
                        <a:rPr sz="2000" b="1" spc="5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2000" b="1" spc="5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President</a:t>
                      </a:r>
                      <a:r>
                        <a:rPr sz="2000" b="1" spc="51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2000" b="1" spc="51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000" b="1" spc="-2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67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years</a:t>
                      </a:r>
                      <a:r>
                        <a:rPr sz="2000" b="1" spc="-1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2000" b="1" spc="-3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sz="2000" b="1" spc="-4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sz="2000" b="1" spc="-3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member.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5239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120"/>
    </mc:Choice>
    <mc:Fallback xmlns="">
      <p:transition spd="slow" advTm="3312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5139" y="609600"/>
            <a:ext cx="7760970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3600" dirty="0"/>
              <a:t>RELIEF BY</a:t>
            </a:r>
            <a:r>
              <a:rPr sz="3600" spc="-68" dirty="0"/>
              <a:t> </a:t>
            </a:r>
            <a:r>
              <a:rPr sz="3600" dirty="0"/>
              <a:t>DISTRICT</a:t>
            </a:r>
            <a:r>
              <a:rPr sz="3600" spc="-11" dirty="0"/>
              <a:t> </a:t>
            </a:r>
            <a:r>
              <a:rPr sz="3600" spc="-8" dirty="0"/>
              <a:t>COMMISSION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607009" y="1439989"/>
            <a:ext cx="8317230" cy="4076212"/>
          </a:xfrm>
          <a:prstGeom prst="rect">
            <a:avLst/>
          </a:prstGeom>
        </p:spPr>
        <p:txBody>
          <a:bodyPr vert="horz" wrap="square" lIns="0" tIns="44291" rIns="0" bIns="0" rtlCol="0">
            <a:spAutoFit/>
          </a:bodyPr>
          <a:lstStyle/>
          <a:p>
            <a:pPr marL="9525" marR="5239" algn="just">
              <a:lnSpc>
                <a:spcPct val="90000"/>
              </a:lnSpc>
              <a:spcBef>
                <a:spcPts val="349"/>
              </a:spcBef>
            </a:pP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If,</a:t>
            </a:r>
            <a:r>
              <a:rPr sz="2325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after</a:t>
            </a:r>
            <a:r>
              <a:rPr sz="2325" b="1" spc="2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325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proceeding</a:t>
            </a:r>
            <a:r>
              <a:rPr sz="2325" b="1" spc="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conducted</a:t>
            </a:r>
            <a:r>
              <a:rPr sz="2325" b="1" spc="2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325"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latin typeface="Arial"/>
                <a:cs typeface="Arial"/>
              </a:rPr>
              <a:t>District</a:t>
            </a:r>
            <a:r>
              <a:rPr sz="2325" b="1" spc="26" dirty="0">
                <a:latin typeface="Arial"/>
                <a:cs typeface="Arial"/>
              </a:rPr>
              <a:t> </a:t>
            </a:r>
            <a:r>
              <a:rPr sz="2325" b="1" spc="-8" dirty="0">
                <a:latin typeface="Arial"/>
                <a:cs typeface="Arial"/>
              </a:rPr>
              <a:t>Commission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is</a:t>
            </a:r>
            <a:r>
              <a:rPr sz="2325" b="1" spc="19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satisfied</a:t>
            </a:r>
            <a:r>
              <a:rPr sz="2325" b="1" spc="2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about</a:t>
            </a:r>
            <a:r>
              <a:rPr sz="2325" b="1" spc="2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325" b="1" spc="20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complaint,</a:t>
            </a:r>
            <a:r>
              <a:rPr sz="2325" b="1" spc="2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it</a:t>
            </a:r>
            <a:r>
              <a:rPr sz="2325" b="1" spc="20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shall</a:t>
            </a:r>
            <a:r>
              <a:rPr sz="2325" b="1" spc="2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issue</a:t>
            </a:r>
            <a:r>
              <a:rPr sz="2325" b="1" spc="2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an</a:t>
            </a:r>
            <a:r>
              <a:rPr sz="2325" b="1" spc="2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order</a:t>
            </a:r>
            <a:r>
              <a:rPr sz="2325" b="1" spc="19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spc="-19" dirty="0">
                <a:solidFill>
                  <a:srgbClr val="001F5F"/>
                </a:solidFill>
                <a:latin typeface="Arial"/>
                <a:cs typeface="Arial"/>
              </a:rPr>
              <a:t>to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325" b="1" spc="-7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opposite</a:t>
            </a:r>
            <a:r>
              <a:rPr sz="2325" b="1" spc="-7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party</a:t>
            </a:r>
            <a:r>
              <a:rPr sz="2325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directing</a:t>
            </a:r>
            <a:r>
              <a:rPr sz="2325" b="1" spc="-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spc="-15" dirty="0">
                <a:solidFill>
                  <a:srgbClr val="001F5F"/>
                </a:solidFill>
                <a:latin typeface="Arial"/>
                <a:cs typeface="Arial"/>
              </a:rPr>
              <a:t>him:</a:t>
            </a:r>
            <a:endParaRPr sz="2325">
              <a:latin typeface="Arial"/>
              <a:cs typeface="Arial"/>
            </a:endParaRPr>
          </a:p>
          <a:p>
            <a:pPr marL="243364" indent="-236696">
              <a:spcBef>
                <a:spcPts val="476"/>
              </a:spcBef>
              <a:buSzPct val="96774"/>
              <a:buFont typeface="Wingdings"/>
              <a:buChar char=""/>
              <a:tabLst>
                <a:tab pos="243364" algn="l"/>
              </a:tabLst>
            </a:pPr>
            <a:r>
              <a:rPr sz="2325" b="1" spc="-23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325" b="1" spc="-7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remove</a:t>
            </a:r>
            <a:r>
              <a:rPr sz="2325" b="1" spc="-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325" b="1" spc="-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defect</a:t>
            </a:r>
            <a:r>
              <a:rPr sz="2325" b="1" spc="-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pointed</a:t>
            </a:r>
            <a:r>
              <a:rPr sz="2325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out</a:t>
            </a:r>
            <a:r>
              <a:rPr sz="2325" b="1" spc="-7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from</a:t>
            </a:r>
            <a:r>
              <a:rPr sz="2325" b="1" spc="-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325" b="1" spc="-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Arial"/>
                <a:cs typeface="Arial"/>
              </a:rPr>
              <a:t>goods;</a:t>
            </a:r>
            <a:endParaRPr sz="2325">
              <a:latin typeface="Arial"/>
              <a:cs typeface="Arial"/>
            </a:endParaRPr>
          </a:p>
          <a:p>
            <a:pPr marL="243364" indent="-237173">
              <a:spcBef>
                <a:spcPts val="469"/>
              </a:spcBef>
              <a:buSzPct val="96774"/>
              <a:buFont typeface="Wingdings"/>
              <a:buChar char=""/>
              <a:tabLst>
                <a:tab pos="243364" algn="l"/>
              </a:tabLst>
            </a:pPr>
            <a:r>
              <a:rPr sz="2325" b="1" spc="-23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325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removal</a:t>
            </a:r>
            <a:r>
              <a:rPr sz="2325" b="1" spc="-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325" b="1" spc="-9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deficiencies</a:t>
            </a:r>
            <a:r>
              <a:rPr sz="2325" b="1" spc="-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sz="2325" b="1" spc="-9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Arial"/>
                <a:cs typeface="Arial"/>
              </a:rPr>
              <a:t>services;</a:t>
            </a:r>
            <a:endParaRPr sz="2325">
              <a:latin typeface="Arial"/>
              <a:cs typeface="Arial"/>
            </a:endParaRPr>
          </a:p>
          <a:p>
            <a:pPr marL="243364" indent="-236696">
              <a:spcBef>
                <a:spcPts val="469"/>
              </a:spcBef>
              <a:buSzPct val="96774"/>
              <a:buFont typeface="Wingdings"/>
              <a:buChar char=""/>
              <a:tabLst>
                <a:tab pos="243364" algn="l"/>
              </a:tabLst>
            </a:pPr>
            <a:r>
              <a:rPr sz="2325" b="1" spc="-23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325" b="1" spc="-7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replacement</a:t>
            </a:r>
            <a:r>
              <a:rPr sz="2325" b="1" spc="-2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2325" b="1" spc="-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new</a:t>
            </a:r>
            <a:r>
              <a:rPr sz="2325" b="1" spc="-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goods</a:t>
            </a:r>
            <a:r>
              <a:rPr sz="2325" b="1" spc="-8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free</a:t>
            </a:r>
            <a:r>
              <a:rPr sz="2325" b="1" spc="-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from</a:t>
            </a:r>
            <a:r>
              <a:rPr sz="2325" b="1" spc="-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Arial"/>
                <a:cs typeface="Arial"/>
              </a:rPr>
              <a:t>defects;</a:t>
            </a:r>
            <a:endParaRPr sz="2325">
              <a:latin typeface="Arial"/>
              <a:cs typeface="Arial"/>
            </a:endParaRPr>
          </a:p>
          <a:p>
            <a:pPr marL="243364" indent="-237173">
              <a:spcBef>
                <a:spcPts val="480"/>
              </a:spcBef>
              <a:buSzPct val="96774"/>
              <a:buFont typeface="Wingdings"/>
              <a:buChar char=""/>
              <a:tabLst>
                <a:tab pos="243364" algn="l"/>
              </a:tabLst>
            </a:pPr>
            <a:r>
              <a:rPr sz="2325" b="1" spc="-23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325" b="1" spc="-8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refund</a:t>
            </a:r>
            <a:r>
              <a:rPr sz="2325" b="1" spc="-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325" b="1" spc="-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price/</a:t>
            </a:r>
            <a:r>
              <a:rPr sz="2325" b="1" spc="-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charges</a:t>
            </a:r>
            <a:r>
              <a:rPr sz="2325" b="1" spc="-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Arial"/>
                <a:cs typeface="Arial"/>
              </a:rPr>
              <a:t>etc.;</a:t>
            </a:r>
            <a:endParaRPr sz="2325">
              <a:latin typeface="Arial"/>
              <a:cs typeface="Arial"/>
            </a:endParaRPr>
          </a:p>
          <a:p>
            <a:pPr marL="180975" marR="3810" indent="-174308" algn="just">
              <a:lnSpc>
                <a:spcPct val="90000"/>
              </a:lnSpc>
              <a:spcBef>
                <a:spcPts val="746"/>
              </a:spcBef>
              <a:buSzPct val="96774"/>
              <a:buFont typeface="Wingdings"/>
              <a:buChar char=""/>
              <a:tabLst>
                <a:tab pos="180975" algn="l"/>
                <a:tab pos="243364" algn="l"/>
              </a:tabLst>
            </a:pP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	To</a:t>
            </a:r>
            <a:r>
              <a:rPr sz="2325" b="1" spc="210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pay</a:t>
            </a:r>
            <a:r>
              <a:rPr sz="2325" b="1" spc="214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such</a:t>
            </a:r>
            <a:r>
              <a:rPr sz="2325" b="1" spc="214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amount</a:t>
            </a:r>
            <a:r>
              <a:rPr sz="2325" b="1" spc="210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as</a:t>
            </a:r>
            <a:r>
              <a:rPr sz="2325" b="1" spc="214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may</a:t>
            </a:r>
            <a:r>
              <a:rPr sz="2325" b="1" spc="214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2325" b="1" spc="210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awarded</a:t>
            </a:r>
            <a:r>
              <a:rPr sz="2325" b="1" spc="214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2325" b="1" spc="-19" dirty="0">
                <a:solidFill>
                  <a:srgbClr val="001F5F"/>
                </a:solidFill>
                <a:latin typeface="Arial"/>
                <a:cs typeface="Arial"/>
              </a:rPr>
              <a:t>as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compensation</a:t>
            </a:r>
            <a:r>
              <a:rPr sz="2325"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325" b="1" spc="19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325" b="1" spc="11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consumer</a:t>
            </a:r>
            <a:r>
              <a:rPr sz="2325" b="1" spc="23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sz="2325" b="1" spc="19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any</a:t>
            </a:r>
            <a:r>
              <a:rPr sz="2325" b="1" spc="11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loss</a:t>
            </a:r>
            <a:r>
              <a:rPr sz="2325" b="1" spc="19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or</a:t>
            </a:r>
            <a:r>
              <a:rPr sz="2325" b="1" spc="11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325" b="1" spc="-8" dirty="0">
                <a:solidFill>
                  <a:srgbClr val="001F5F"/>
                </a:solidFill>
                <a:latin typeface="Arial"/>
                <a:cs typeface="Arial"/>
              </a:rPr>
              <a:t>injury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suffered</a:t>
            </a:r>
            <a:r>
              <a:rPr sz="2325" b="1" spc="34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2325" b="1" spc="32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325" b="1" spc="32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consumer,</a:t>
            </a:r>
            <a:r>
              <a:rPr sz="2325" b="1" spc="3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due</a:t>
            </a:r>
            <a:r>
              <a:rPr sz="2325" b="1" spc="32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325" b="1" spc="33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325" b="1" spc="3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negligence</a:t>
            </a:r>
            <a:r>
              <a:rPr sz="2325" b="1" spc="3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325" b="1" spc="33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spc="-19" dirty="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opposite</a:t>
            </a:r>
            <a:r>
              <a:rPr sz="2325" b="1" spc="-7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Arial"/>
                <a:cs typeface="Arial"/>
              </a:rPr>
              <a:t>party.</a:t>
            </a:r>
            <a:endParaRPr sz="2325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0"/>
    </mc:Choice>
    <mc:Fallback xmlns="">
      <p:transition spd="slow" advTm="17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053936"/>
              </p:ext>
            </p:extLst>
          </p:nvPr>
        </p:nvGraphicFramePr>
        <p:xfrm>
          <a:off x="0" y="1"/>
          <a:ext cx="9144000" cy="70718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944">
                <a:tc gridSpan="4">
                  <a:txBody>
                    <a:bodyPr/>
                    <a:lstStyle/>
                    <a:p>
                      <a:pPr marL="3810" algn="ctr">
                        <a:lnSpc>
                          <a:spcPts val="3235"/>
                        </a:lnSpc>
                      </a:pPr>
                      <a:r>
                        <a:rPr sz="2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SUMMARY</a:t>
                      </a:r>
                      <a:r>
                        <a:rPr sz="21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1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OFFENCE</a:t>
                      </a:r>
                      <a:r>
                        <a:rPr sz="21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21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PUNISHMENT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8316">
                <a:tc>
                  <a:txBody>
                    <a:bodyPr/>
                    <a:lstStyle/>
                    <a:p>
                      <a:pPr marL="457834" algn="ctr">
                        <a:lnSpc>
                          <a:spcPts val="2345"/>
                        </a:lnSpc>
                      </a:pP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Particulars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1125220">
                        <a:lnSpc>
                          <a:spcPts val="2345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Offence</a:t>
                      </a:r>
                      <a:r>
                        <a:rPr sz="15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662940" marR="406400" indent="-247015">
                        <a:lnSpc>
                          <a:spcPts val="2400"/>
                        </a:lnSpc>
                      </a:pP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Punishment Amount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612775" marR="155575" indent="-445770">
                        <a:lnSpc>
                          <a:spcPts val="2400"/>
                        </a:lnSpc>
                      </a:pP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Imprisonment Period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527">
                <a:tc>
                  <a:txBody>
                    <a:bodyPr/>
                    <a:lstStyle/>
                    <a:p>
                      <a:pPr marL="36830">
                        <a:lnSpc>
                          <a:spcPts val="2345"/>
                        </a:lnSpc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Order</a:t>
                      </a:r>
                      <a:r>
                        <a:rPr sz="15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made</a:t>
                      </a:r>
                      <a:r>
                        <a:rPr sz="15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15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District</a:t>
                      </a:r>
                      <a:r>
                        <a:rPr sz="150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State</a:t>
                      </a:r>
                      <a:r>
                        <a:rPr sz="15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National</a:t>
                      </a:r>
                      <a:r>
                        <a:rPr sz="15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Commission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45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Found</a:t>
                      </a:r>
                      <a:r>
                        <a:rPr sz="1500" b="1" spc="-7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guilty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45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Min.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25000/-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Lakh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45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Min.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5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month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37465">
                        <a:lnSpc>
                          <a:spcPts val="2355"/>
                        </a:lnSpc>
                        <a:spcBef>
                          <a:spcPts val="600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993">
                <a:tc>
                  <a:txBody>
                    <a:bodyPr/>
                    <a:lstStyle/>
                    <a:p>
                      <a:pPr marL="36830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Direction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Central</a:t>
                      </a:r>
                      <a:r>
                        <a:rPr sz="15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Authority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403225">
                        <a:lnSpc>
                          <a:spcPts val="240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Fails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comply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5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any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direction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5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452">
                <a:tc rowSpan="2">
                  <a:txBody>
                    <a:bodyPr/>
                    <a:lstStyle/>
                    <a:p>
                      <a:pPr marL="36830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False</a:t>
                      </a:r>
                      <a:r>
                        <a:rPr sz="15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5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misleading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advertisement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0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First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offence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0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0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5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48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every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subsequent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offence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15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32">
                <a:tc rowSpan="4">
                  <a:txBody>
                    <a:bodyPr/>
                    <a:lstStyle/>
                    <a:p>
                      <a:pPr marL="36830" marR="86360">
                        <a:lnSpc>
                          <a:spcPts val="2400"/>
                        </a:lnSpc>
                        <a:spcBef>
                          <a:spcPts val="3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Manufacturing</a:t>
                      </a:r>
                      <a:r>
                        <a:rPr sz="15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5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sale</a:t>
                      </a:r>
                      <a:r>
                        <a:rPr sz="15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storing,</a:t>
                      </a:r>
                      <a:r>
                        <a:rPr sz="15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selling</a:t>
                      </a:r>
                      <a:r>
                        <a:rPr sz="15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distributing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5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importing</a:t>
                      </a:r>
                      <a:r>
                        <a:rPr sz="15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products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36830" marR="464820">
                        <a:lnSpc>
                          <a:spcPts val="2400"/>
                        </a:lnSpc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containing</a:t>
                      </a:r>
                      <a:r>
                        <a:rPr sz="15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adulterant</a:t>
                      </a:r>
                      <a:r>
                        <a:rPr sz="15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importing</a:t>
                      </a:r>
                      <a:r>
                        <a:rPr sz="15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spurious</a:t>
                      </a:r>
                      <a:r>
                        <a:rPr sz="15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goods.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36830" marR="15621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</a:t>
                      </a:r>
                      <a:r>
                        <a:rPr sz="1500" b="1" baseline="2564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sz="1500" b="1" spc="240" baseline="2564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conviction,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suspend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licence</a:t>
                      </a:r>
                      <a:r>
                        <a:rPr sz="15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period</a:t>
                      </a:r>
                      <a:r>
                        <a:rPr sz="15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sz="15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two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years,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5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5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case</a:t>
                      </a:r>
                      <a:r>
                        <a:rPr sz="15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5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second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5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subsequent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conviction,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cancel</a:t>
                      </a:r>
                      <a:r>
                        <a:rPr sz="15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licence)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58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Does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result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injury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5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085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Causing</a:t>
                      </a:r>
                      <a:r>
                        <a:rPr sz="15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injury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not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amounting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grievous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hurt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5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032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133350">
                        <a:lnSpc>
                          <a:spcPts val="2400"/>
                        </a:lnSpc>
                        <a:spcBef>
                          <a:spcPts val="3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Causing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injury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resulting</a:t>
                      </a:r>
                      <a:r>
                        <a:rPr sz="15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grievous</a:t>
                      </a:r>
                      <a:r>
                        <a:rPr sz="15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hurt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33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5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5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5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non-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bailable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327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55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Results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death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consumer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5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Min.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5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5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Min.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5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500" dirty="0">
                        <a:latin typeface="Arial"/>
                        <a:cs typeface="Arial"/>
                      </a:endParaRPr>
                    </a:p>
                    <a:p>
                      <a:pPr marL="37465" marR="134620">
                        <a:lnSpc>
                          <a:spcPct val="12500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Whole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life non-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bailable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9320"/>
    </mc:Choice>
    <mc:Fallback xmlns="">
      <p:transition spd="slow" advTm="23932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381000"/>
            <a:ext cx="6662738" cy="63286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4050" spc="-334" dirty="0">
                <a:solidFill>
                  <a:srgbClr val="FF0000"/>
                </a:solidFill>
              </a:rPr>
              <a:t>APPEAL</a:t>
            </a:r>
            <a:r>
              <a:rPr sz="4050" spc="-15" dirty="0">
                <a:solidFill>
                  <a:srgbClr val="FF0000"/>
                </a:solidFill>
              </a:rPr>
              <a:t> </a:t>
            </a:r>
            <a:r>
              <a:rPr sz="4050" spc="-131" dirty="0">
                <a:solidFill>
                  <a:srgbClr val="FF0000"/>
                </a:solidFill>
              </a:rPr>
              <a:t>AGAIST</a:t>
            </a:r>
            <a:r>
              <a:rPr sz="4050" spc="-124" dirty="0">
                <a:solidFill>
                  <a:srgbClr val="FF0000"/>
                </a:solidFill>
              </a:rPr>
              <a:t> </a:t>
            </a:r>
            <a:r>
              <a:rPr sz="4050" spc="-435" dirty="0">
                <a:solidFill>
                  <a:srgbClr val="FF0000"/>
                </a:solidFill>
              </a:rPr>
              <a:t>THE</a:t>
            </a:r>
            <a:r>
              <a:rPr sz="4050" spc="-8" dirty="0">
                <a:solidFill>
                  <a:srgbClr val="FF0000"/>
                </a:solidFill>
              </a:rPr>
              <a:t> </a:t>
            </a:r>
            <a:r>
              <a:rPr sz="4050" spc="-300" dirty="0">
                <a:solidFill>
                  <a:srgbClr val="FF0000"/>
                </a:solidFill>
              </a:rPr>
              <a:t>ORDER</a:t>
            </a:r>
            <a:endParaRPr sz="4050" dirty="0"/>
          </a:p>
        </p:txBody>
      </p:sp>
      <p:sp>
        <p:nvSpPr>
          <p:cNvPr id="3" name="object 3"/>
          <p:cNvSpPr txBox="1"/>
          <p:nvPr/>
        </p:nvSpPr>
        <p:spPr>
          <a:xfrm>
            <a:off x="588492" y="1609687"/>
            <a:ext cx="8382000" cy="3803445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180975" marR="3810" indent="-174308" algn="just">
              <a:spcBef>
                <a:spcPts val="79"/>
              </a:spcBef>
              <a:buSzPct val="96153"/>
              <a:buFont typeface="Wingdings"/>
              <a:buChar char=""/>
              <a:tabLst>
                <a:tab pos="180975" algn="l"/>
                <a:tab pos="205740" algn="l"/>
              </a:tabLst>
            </a:pP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	Any</a:t>
            </a:r>
            <a:r>
              <a:rPr sz="1950" b="1" spc="27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person</a:t>
            </a:r>
            <a:r>
              <a:rPr sz="1950" b="1" spc="293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may</a:t>
            </a:r>
            <a:r>
              <a:rPr sz="1950" b="1" spc="27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appeal</a:t>
            </a:r>
            <a:r>
              <a:rPr sz="1950" b="1" spc="28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to</a:t>
            </a:r>
            <a:r>
              <a:rPr sz="1950" b="1" spc="28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State</a:t>
            </a:r>
            <a:r>
              <a:rPr sz="1950" b="1" spc="28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1950" b="1" spc="27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against</a:t>
            </a:r>
            <a:r>
              <a:rPr sz="1950" b="1" spc="28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1950" b="1" spc="28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award</a:t>
            </a:r>
            <a:r>
              <a:rPr sz="1950" b="1" spc="28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spc="-19" dirty="0">
                <a:solidFill>
                  <a:srgbClr val="6F2F9F"/>
                </a:solidFill>
                <a:latin typeface="Arial"/>
                <a:cs typeface="Arial"/>
              </a:rPr>
              <a:t>of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District</a:t>
            </a:r>
            <a:r>
              <a:rPr sz="1950" b="1" spc="19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1950" b="1" spc="19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within</a:t>
            </a:r>
            <a:r>
              <a:rPr sz="1950" b="1" spc="26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45</a:t>
            </a:r>
            <a:r>
              <a:rPr sz="1950" b="1" spc="23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days</a:t>
            </a:r>
            <a:r>
              <a:rPr sz="1950" b="1" spc="26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from</a:t>
            </a:r>
            <a:r>
              <a:rPr sz="1950" b="1" spc="23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1950" b="1" spc="26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date</a:t>
            </a:r>
            <a:r>
              <a:rPr sz="1950" b="1" spc="19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1950" b="1" spc="23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order</a:t>
            </a:r>
            <a:r>
              <a:rPr sz="1950" b="1" spc="19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after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Deposit</a:t>
            </a:r>
            <a:r>
              <a:rPr sz="1950" b="1" spc="-26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amount</a:t>
            </a:r>
            <a:r>
              <a:rPr sz="1950" b="1" spc="-26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is 50%</a:t>
            </a:r>
            <a:r>
              <a:rPr sz="1950" b="1" spc="-1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1950" b="1" spc="-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1950" b="1" spc="-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amount.</a:t>
            </a:r>
            <a:endParaRPr sz="1950">
              <a:latin typeface="Arial"/>
              <a:cs typeface="Arial"/>
            </a:endParaRPr>
          </a:p>
          <a:p>
            <a:pPr marL="180975" marR="3810" indent="-174308" algn="just">
              <a:spcBef>
                <a:spcPts val="450"/>
              </a:spcBef>
              <a:buSzPct val="96153"/>
              <a:buFont typeface="Wingdings"/>
              <a:buChar char=""/>
              <a:tabLst>
                <a:tab pos="180975" algn="l"/>
                <a:tab pos="205740" algn="l"/>
              </a:tabLst>
            </a:pP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	Any</a:t>
            </a:r>
            <a:r>
              <a:rPr sz="1950" b="1" spc="-26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person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may</a:t>
            </a:r>
            <a:r>
              <a:rPr sz="1950" b="1" spc="-26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appeal</a:t>
            </a:r>
            <a:r>
              <a:rPr sz="1950" b="1" spc="-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to</a:t>
            </a:r>
            <a:r>
              <a:rPr sz="1950" b="1" spc="-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National</a:t>
            </a:r>
            <a:r>
              <a:rPr sz="1950" b="1" spc="-23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against</a:t>
            </a:r>
            <a:r>
              <a:rPr sz="1950" b="1" spc="-1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award</a:t>
            </a:r>
            <a:r>
              <a:rPr sz="1950" b="1" spc="-1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spc="-19" dirty="0">
                <a:solidFill>
                  <a:srgbClr val="6F2F9F"/>
                </a:solidFill>
                <a:latin typeface="Arial"/>
                <a:cs typeface="Arial"/>
              </a:rPr>
              <a:t>of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State</a:t>
            </a:r>
            <a:r>
              <a:rPr sz="1950" b="1" spc="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within</a:t>
            </a:r>
            <a:r>
              <a:rPr sz="1950" b="1" spc="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30 days</a:t>
            </a:r>
            <a:r>
              <a:rPr sz="1950" b="1" spc="1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from</a:t>
            </a:r>
            <a:r>
              <a:rPr sz="1950" b="1" spc="1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the date</a:t>
            </a:r>
            <a:r>
              <a:rPr sz="1950" b="1" spc="1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1950" b="1" spc="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order</a:t>
            </a:r>
            <a:r>
              <a:rPr sz="1950" b="1" spc="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after</a:t>
            </a:r>
            <a:r>
              <a:rPr sz="1950" b="1" spc="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Deposit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amount</a:t>
            </a:r>
            <a:r>
              <a:rPr sz="1950" b="1" spc="-3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is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50%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1950" b="1" spc="-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1950" b="1" spc="-1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amount.</a:t>
            </a:r>
            <a:endParaRPr sz="1950">
              <a:latin typeface="Arial"/>
              <a:cs typeface="Arial"/>
            </a:endParaRPr>
          </a:p>
          <a:p>
            <a:pPr marL="180975" marR="5239" indent="-174308" algn="just">
              <a:spcBef>
                <a:spcPts val="454"/>
              </a:spcBef>
              <a:buSzPct val="96153"/>
              <a:buFont typeface="Wingdings"/>
              <a:buChar char=""/>
              <a:tabLst>
                <a:tab pos="180975" algn="l"/>
                <a:tab pos="205740" algn="l"/>
              </a:tabLst>
            </a:pP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	Any</a:t>
            </a:r>
            <a:r>
              <a:rPr sz="1950" b="1" spc="323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person</a:t>
            </a:r>
            <a:r>
              <a:rPr sz="1950" b="1" spc="330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may</a:t>
            </a:r>
            <a:r>
              <a:rPr sz="1950" b="1" spc="326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appeal</a:t>
            </a:r>
            <a:r>
              <a:rPr sz="1950" b="1" spc="326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to</a:t>
            </a:r>
            <a:r>
              <a:rPr sz="1950" b="1" spc="330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Supreme</a:t>
            </a:r>
            <a:r>
              <a:rPr sz="1950" b="1" spc="334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Court</a:t>
            </a:r>
            <a:r>
              <a:rPr sz="1950" b="1" spc="330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against</a:t>
            </a:r>
            <a:r>
              <a:rPr sz="1950" b="1" spc="334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National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1950" b="1" spc="-4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within  30  days</a:t>
            </a:r>
            <a:r>
              <a:rPr sz="1950" b="1" spc="4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from</a:t>
            </a:r>
            <a:r>
              <a:rPr sz="1950" b="1" spc="4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the  date  of</a:t>
            </a:r>
            <a:r>
              <a:rPr sz="1950" b="1" spc="-4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order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after  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Deposit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amount</a:t>
            </a:r>
            <a:r>
              <a:rPr sz="1950" b="1" spc="-3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is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50%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1950" b="1" spc="-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1950" b="1" spc="-1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amount.</a:t>
            </a:r>
            <a:endParaRPr sz="1950">
              <a:latin typeface="Arial"/>
              <a:cs typeface="Arial"/>
            </a:endParaRPr>
          </a:p>
          <a:p>
            <a:pPr marL="180975" marR="3810" indent="-174308" algn="just">
              <a:spcBef>
                <a:spcPts val="450"/>
              </a:spcBef>
              <a:buSzPct val="96153"/>
              <a:buFont typeface="Wingdings"/>
              <a:buChar char=""/>
              <a:tabLst>
                <a:tab pos="180975" algn="l"/>
                <a:tab pos="205740" algn="l"/>
              </a:tabLst>
            </a:pP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	A</a:t>
            </a:r>
            <a:r>
              <a:rPr sz="1950" b="1" spc="293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person</a:t>
            </a:r>
            <a:r>
              <a:rPr sz="1950" b="1" spc="36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aggrieved</a:t>
            </a:r>
            <a:r>
              <a:rPr sz="1950" b="1" spc="386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by</a:t>
            </a:r>
            <a:r>
              <a:rPr sz="1950" b="1" spc="363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any</a:t>
            </a:r>
            <a:r>
              <a:rPr sz="1950" b="1" spc="36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order</a:t>
            </a:r>
            <a:r>
              <a:rPr sz="1950" b="1" spc="37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passed</a:t>
            </a:r>
            <a:r>
              <a:rPr sz="1950" b="1" spc="37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by</a:t>
            </a:r>
            <a:r>
              <a:rPr sz="1950" b="1" spc="37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1950" b="1" spc="37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Central</a:t>
            </a:r>
            <a:r>
              <a:rPr sz="1950" b="1" spc="37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Authority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may</a:t>
            </a:r>
            <a:r>
              <a:rPr sz="1950" b="1" spc="39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file</a:t>
            </a:r>
            <a:r>
              <a:rPr sz="1950" b="1" spc="416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an</a:t>
            </a:r>
            <a:r>
              <a:rPr sz="1950" b="1" spc="40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appeal</a:t>
            </a:r>
            <a:r>
              <a:rPr sz="1950" b="1" spc="39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to</a:t>
            </a:r>
            <a:r>
              <a:rPr sz="1950" b="1" spc="40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1950" b="1" spc="40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National</a:t>
            </a:r>
            <a:r>
              <a:rPr sz="1950" b="1" spc="39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1950" b="1" spc="40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within</a:t>
            </a:r>
            <a:r>
              <a:rPr sz="1950" b="1" spc="413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sz="1950" b="1" spc="39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period</a:t>
            </a:r>
            <a:r>
              <a:rPr sz="1950" b="1" spc="40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spc="-19" dirty="0">
                <a:solidFill>
                  <a:srgbClr val="6F2F9F"/>
                </a:solidFill>
                <a:latin typeface="Arial"/>
                <a:cs typeface="Arial"/>
              </a:rPr>
              <a:t>of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thirty</a:t>
            </a:r>
            <a:r>
              <a:rPr sz="1950" b="1" spc="-1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days</a:t>
            </a:r>
            <a:r>
              <a:rPr sz="1950" b="1" spc="-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from</a:t>
            </a:r>
            <a:r>
              <a:rPr sz="1950" b="1" spc="-1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1950" b="1" spc="-26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date</a:t>
            </a:r>
            <a:r>
              <a:rPr sz="1950" b="1" spc="-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1950" b="1" spc="-3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receipt</a:t>
            </a:r>
            <a:r>
              <a:rPr sz="1950" b="1" spc="-1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1950" b="1" spc="-23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6F2F9F"/>
                </a:solidFill>
                <a:latin typeface="Arial"/>
                <a:cs typeface="Arial"/>
              </a:rPr>
              <a:t>such</a:t>
            </a:r>
            <a:r>
              <a:rPr sz="1950" b="1" spc="-38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950" b="1" spc="-8" dirty="0">
                <a:solidFill>
                  <a:srgbClr val="6F2F9F"/>
                </a:solidFill>
                <a:latin typeface="Arial"/>
                <a:cs typeface="Arial"/>
              </a:rPr>
              <a:t>order.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47B97B-9581-8E7F-8CF7-3413B59F38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CE53F98-3533-D4ED-E51E-FA84E1679B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32448" y="830955"/>
            <a:ext cx="3494723" cy="574677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1"/>
              </a:spcBef>
            </a:pPr>
            <a:r>
              <a:rPr sz="3675" spc="-68" dirty="0">
                <a:solidFill>
                  <a:srgbClr val="FF0000"/>
                </a:solidFill>
              </a:rPr>
              <a:t>INTRODUCTION</a:t>
            </a:r>
            <a:endParaRPr sz="3675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AE40E22-BFCF-4F2D-2E83-3E2F988D6ECB}"/>
              </a:ext>
            </a:extLst>
          </p:cNvPr>
          <p:cNvSpPr txBox="1"/>
          <p:nvPr/>
        </p:nvSpPr>
        <p:spPr>
          <a:xfrm>
            <a:off x="640613" y="1399603"/>
            <a:ext cx="8380095" cy="2350965"/>
          </a:xfrm>
          <a:prstGeom prst="rect">
            <a:avLst/>
          </a:prstGeom>
        </p:spPr>
        <p:txBody>
          <a:bodyPr vert="horz" wrap="square" lIns="0" tIns="44768" rIns="0" bIns="0" rtlCol="0">
            <a:spAutoFit/>
          </a:bodyPr>
          <a:lstStyle/>
          <a:p>
            <a:pPr marL="180975" marR="4763" indent="-174784" algn="just">
              <a:lnSpc>
                <a:spcPts val="2273"/>
              </a:lnSpc>
              <a:spcBef>
                <a:spcPts val="353"/>
              </a:spcBef>
              <a:buSzPct val="96428"/>
              <a:buFont typeface="Wingdings"/>
              <a:buChar char=""/>
              <a:tabLst>
                <a:tab pos="180975" algn="l"/>
                <a:tab pos="220504" algn="l"/>
              </a:tabLst>
            </a:pP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	The</a:t>
            </a:r>
            <a:r>
              <a:rPr sz="2100" b="1" spc="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100" b="1" spc="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Protection</a:t>
            </a:r>
            <a:r>
              <a:rPr sz="2100" b="1" spc="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Act,</a:t>
            </a:r>
            <a:r>
              <a:rPr sz="2100" b="1" spc="7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2019</a:t>
            </a:r>
            <a:r>
              <a:rPr sz="2100" b="1" spc="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has</a:t>
            </a:r>
            <a:r>
              <a:rPr sz="2100" b="1" spc="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been</a:t>
            </a:r>
            <a:r>
              <a:rPr sz="2100" b="1" spc="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enacted</a:t>
            </a:r>
            <a:r>
              <a:rPr sz="2100" b="1" spc="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for</a:t>
            </a:r>
            <a:r>
              <a:rPr sz="2100" b="1" spc="7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purpose</a:t>
            </a:r>
            <a:r>
              <a:rPr sz="2100" b="1" spc="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19" dirty="0">
                <a:solidFill>
                  <a:srgbClr val="001F5F"/>
                </a:solidFill>
                <a:latin typeface="Carlito"/>
                <a:cs typeface="Carlito"/>
              </a:rPr>
              <a:t>of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providing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timely</a:t>
            </a:r>
            <a:r>
              <a:rPr sz="2100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effective</a:t>
            </a:r>
            <a:r>
              <a:rPr sz="2100" b="1" spc="-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administration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settlement</a:t>
            </a:r>
            <a:r>
              <a:rPr sz="210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consumer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disputes</a:t>
            </a:r>
            <a:r>
              <a:rPr sz="2100" b="1" spc="-9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100" b="1" spc="-8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related</a:t>
            </a:r>
            <a:r>
              <a:rPr sz="2100" b="1" spc="-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matters.</a:t>
            </a:r>
            <a:endParaRPr sz="2100" dirty="0">
              <a:latin typeface="Carlito"/>
              <a:cs typeface="Carlito"/>
            </a:endParaRPr>
          </a:p>
          <a:p>
            <a:pPr marL="220504" indent="-214313" algn="just">
              <a:spcBef>
                <a:spcPts val="461"/>
              </a:spcBef>
              <a:buSzPct val="96428"/>
              <a:buFont typeface="Wingdings"/>
              <a:buChar char=""/>
              <a:tabLst>
                <a:tab pos="220504" algn="l"/>
              </a:tabLst>
            </a:pP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It</a:t>
            </a:r>
            <a:r>
              <a:rPr sz="210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is</a:t>
            </a:r>
            <a:r>
              <a:rPr sz="2100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</a:t>
            </a:r>
            <a:r>
              <a:rPr sz="210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legal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force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available</a:t>
            </a:r>
            <a:r>
              <a:rPr sz="2100" b="1" spc="-2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to</a:t>
            </a:r>
            <a:r>
              <a:rPr sz="2100" b="1" spc="-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customer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to</a:t>
            </a:r>
            <a:r>
              <a:rPr sz="2100" b="1" spc="-6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enforce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their</a:t>
            </a:r>
            <a:r>
              <a:rPr sz="2100" b="1" spc="-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right</a:t>
            </a:r>
            <a:r>
              <a:rPr sz="210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consumer.</a:t>
            </a:r>
            <a:endParaRPr sz="2100" dirty="0">
              <a:latin typeface="Carlito"/>
              <a:cs typeface="Carlito"/>
            </a:endParaRPr>
          </a:p>
          <a:p>
            <a:pPr marL="220504" indent="-214313" algn="just">
              <a:spcBef>
                <a:spcPts val="499"/>
              </a:spcBef>
              <a:buSzPct val="96428"/>
              <a:buFont typeface="Wingdings"/>
              <a:buChar char=""/>
              <a:tabLst>
                <a:tab pos="220504" algn="l"/>
              </a:tabLst>
            </a:pP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27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100" b="1" spc="27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Protection</a:t>
            </a:r>
            <a:r>
              <a:rPr sz="2100" b="1" spc="27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Act</a:t>
            </a:r>
            <a:r>
              <a:rPr sz="2100" b="1" spc="28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was</a:t>
            </a:r>
            <a:r>
              <a:rPr sz="2100" b="1" spc="27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initially</a:t>
            </a:r>
            <a:r>
              <a:rPr sz="2100" b="1" spc="27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enacted</a:t>
            </a:r>
            <a:r>
              <a:rPr sz="2100" b="1" spc="27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in</a:t>
            </a:r>
            <a:r>
              <a:rPr sz="2100" b="1" spc="27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1986</a:t>
            </a:r>
            <a:r>
              <a:rPr sz="2100" b="1" spc="28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spc="-19" dirty="0" smtClean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lang="en-US" sz="2100" b="1" spc="-19" dirty="0" smtClean="0">
                <a:solidFill>
                  <a:srgbClr val="001F5F"/>
                </a:solidFill>
                <a:latin typeface="Carlito"/>
                <a:cs typeface="Carlito"/>
              </a:rPr>
              <a:t> implemented from April 15, 1987.</a:t>
            </a:r>
            <a:endParaRPr sz="2100" dirty="0">
              <a:latin typeface="Carlito"/>
              <a:cs typeface="Carlito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F837C59A-00B1-64A8-5EFC-9E20E75A33E5}"/>
              </a:ext>
            </a:extLst>
          </p:cNvPr>
          <p:cNvSpPr txBox="1"/>
          <p:nvPr/>
        </p:nvSpPr>
        <p:spPr>
          <a:xfrm>
            <a:off x="640613" y="3276601"/>
            <a:ext cx="8380095" cy="1088279"/>
          </a:xfrm>
          <a:prstGeom prst="rect">
            <a:avLst/>
          </a:prstGeom>
        </p:spPr>
        <p:txBody>
          <a:bodyPr vert="horz" wrap="square" lIns="0" tIns="71914" rIns="0" bIns="0" rtlCol="0">
            <a:spAutoFit/>
          </a:bodyPr>
          <a:lstStyle/>
          <a:p>
            <a:pPr marL="200025">
              <a:spcBef>
                <a:spcPts val="566"/>
              </a:spcBef>
            </a:pPr>
            <a:endParaRPr sz="2100" dirty="0">
              <a:latin typeface="Carlito"/>
              <a:cs typeface="Carlito"/>
            </a:endParaRPr>
          </a:p>
          <a:p>
            <a:pPr marL="200025" marR="22860" indent="-174784">
              <a:lnSpc>
                <a:spcPts val="2273"/>
              </a:lnSpc>
              <a:spcBef>
                <a:spcPts val="776"/>
              </a:spcBef>
              <a:buSzPct val="96428"/>
              <a:buFont typeface="Wingdings"/>
              <a:buChar char=""/>
              <a:tabLst>
                <a:tab pos="200025" algn="l"/>
                <a:tab pos="239554" algn="l"/>
                <a:tab pos="1747361" algn="l"/>
                <a:tab pos="2157889" algn="l"/>
                <a:tab pos="3582353" algn="l"/>
                <a:tab pos="4123849" algn="l"/>
                <a:tab pos="5733574" algn="l"/>
                <a:tab pos="6456045" algn="l"/>
              </a:tabLst>
            </a:pP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	</a:t>
            </a:r>
            <a:r>
              <a:rPr sz="2100" b="1" spc="-8" dirty="0" smtClean="0">
                <a:solidFill>
                  <a:srgbClr val="001F5F"/>
                </a:solidFill>
                <a:latin typeface="Carlito"/>
                <a:cs typeface="Carlito"/>
              </a:rPr>
              <a:t>Amendment</a:t>
            </a:r>
            <a:r>
              <a:rPr lang="en-US" sz="2100" b="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19" dirty="0" smtClean="0">
                <a:solidFill>
                  <a:srgbClr val="001F5F"/>
                </a:solidFill>
                <a:latin typeface="Carlito"/>
                <a:cs typeface="Carlito"/>
              </a:rPr>
              <a:t>on</a:t>
            </a:r>
            <a:r>
              <a:rPr lang="en-US" sz="2100" b="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 smtClean="0">
                <a:solidFill>
                  <a:srgbClr val="001F5F"/>
                </a:solidFill>
                <a:latin typeface="Carlito"/>
                <a:cs typeface="Carlito"/>
              </a:rPr>
              <a:t>17.12.2002,</a:t>
            </a:r>
            <a:r>
              <a:rPr lang="en-US" sz="2100" b="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19" dirty="0" smtClean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lang="en-US" sz="2100" b="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 smtClean="0">
                <a:solidFill>
                  <a:srgbClr val="001F5F"/>
                </a:solidFill>
                <a:latin typeface="Carlito"/>
                <a:cs typeface="Carlito"/>
              </a:rPr>
              <a:t>implemented</a:t>
            </a:r>
            <a:r>
              <a:rPr lang="en-US" sz="2100" b="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 err="1" smtClean="0">
                <a:solidFill>
                  <a:srgbClr val="001F5F"/>
                </a:solidFill>
                <a:latin typeface="Carlito"/>
                <a:cs typeface="Carlito"/>
              </a:rPr>
              <a:t>w.e.f</a:t>
            </a:r>
            <a:r>
              <a:rPr sz="2100" b="1" spc="-8" dirty="0" smtClean="0">
                <a:solidFill>
                  <a:srgbClr val="001F5F"/>
                </a:solidFill>
                <a:latin typeface="Carlito"/>
                <a:cs typeface="Carlito"/>
              </a:rPr>
              <a:t>.</a:t>
            </a:r>
            <a:r>
              <a:rPr lang="en-US" sz="2100" b="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15" dirty="0" smtClean="0">
                <a:solidFill>
                  <a:srgbClr val="001F5F"/>
                </a:solidFill>
                <a:latin typeface="Carlito"/>
                <a:cs typeface="Carlito"/>
              </a:rPr>
              <a:t>15</a:t>
            </a:r>
            <a:r>
              <a:rPr sz="2081" b="1" spc="-23" baseline="25525" dirty="0" smtClean="0">
                <a:solidFill>
                  <a:srgbClr val="001F5F"/>
                </a:solidFill>
                <a:latin typeface="Carlito"/>
                <a:cs typeface="Carlito"/>
              </a:rPr>
              <a:t>th </a:t>
            </a:r>
            <a:r>
              <a:rPr lang="en-US" sz="2000" b="1" spc="-23" baseline="25525" dirty="0" smtClean="0">
                <a:solidFill>
                  <a:srgbClr val="001F5F"/>
                </a:solidFill>
                <a:latin typeface="Carlito"/>
                <a:cs typeface="Carlito"/>
              </a:rPr>
              <a:t>March</a:t>
            </a:r>
            <a:r>
              <a:rPr lang="en-US" sz="2100" b="1" spc="-23" dirty="0" smtClean="0">
                <a:solidFill>
                  <a:srgbClr val="001F5F"/>
                </a:solidFill>
                <a:latin typeface="Carlito"/>
                <a:cs typeface="Carlito"/>
              </a:rPr>
              <a:t> 2003 </a:t>
            </a:r>
            <a:r>
              <a:rPr sz="2100" b="1" spc="-8" dirty="0" smtClean="0">
                <a:solidFill>
                  <a:srgbClr val="001F5F"/>
                </a:solidFill>
                <a:latin typeface="Carlito"/>
                <a:cs typeface="Carlito"/>
              </a:rPr>
              <a:t>(World</a:t>
            </a:r>
            <a:r>
              <a:rPr sz="2100" b="1" spc="-79" dirty="0" smtClean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Consumers’</a:t>
            </a:r>
            <a:r>
              <a:rPr sz="2100" b="1" spc="-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Rights</a:t>
            </a:r>
            <a:r>
              <a:rPr sz="2100" b="1" spc="-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Day).</a:t>
            </a:r>
            <a:endParaRPr sz="2100" dirty="0">
              <a:latin typeface="Carlito"/>
              <a:cs typeface="Carlito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5AE2F810-CB11-0322-0423-F6F87F3BC0D0}"/>
              </a:ext>
            </a:extLst>
          </p:cNvPr>
          <p:cNvSpPr txBox="1"/>
          <p:nvPr/>
        </p:nvSpPr>
        <p:spPr>
          <a:xfrm>
            <a:off x="640612" y="4319216"/>
            <a:ext cx="8274787" cy="1612301"/>
          </a:xfrm>
          <a:prstGeom prst="rect">
            <a:avLst/>
          </a:prstGeom>
        </p:spPr>
        <p:txBody>
          <a:bodyPr vert="horz" wrap="square" lIns="0" tIns="44768" rIns="0" bIns="0" rtlCol="0">
            <a:spAutoFit/>
          </a:bodyPr>
          <a:lstStyle/>
          <a:p>
            <a:pPr marL="209550" marR="32385" indent="-174784" algn="just">
              <a:lnSpc>
                <a:spcPts val="2273"/>
              </a:lnSpc>
              <a:spcBef>
                <a:spcPts val="353"/>
              </a:spcBef>
              <a:buSzPct val="96428"/>
              <a:buFont typeface="Wingdings"/>
              <a:buChar char=""/>
              <a:tabLst>
                <a:tab pos="209550" algn="l"/>
                <a:tab pos="249079" algn="l"/>
              </a:tabLst>
            </a:pP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	Further,</a:t>
            </a:r>
            <a:r>
              <a:rPr sz="2100" b="1" spc="31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it</a:t>
            </a:r>
            <a:r>
              <a:rPr sz="2100" b="1" spc="31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was</a:t>
            </a:r>
            <a:r>
              <a:rPr sz="2100" b="1" spc="31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amended</a:t>
            </a:r>
            <a:r>
              <a:rPr sz="2100" b="1" spc="32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in</a:t>
            </a:r>
            <a:r>
              <a:rPr sz="2100" b="1" spc="315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2019</a:t>
            </a:r>
            <a:r>
              <a:rPr sz="2100" b="1" spc="32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100" b="1" spc="31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‘The</a:t>
            </a:r>
            <a:r>
              <a:rPr sz="2100" b="1" spc="32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100" b="1" spc="32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Protection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(Amendment)</a:t>
            </a:r>
            <a:r>
              <a:rPr sz="2100" b="1" spc="16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Bill,</a:t>
            </a:r>
            <a:r>
              <a:rPr sz="2100" b="1" spc="18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2019’.</a:t>
            </a:r>
            <a:r>
              <a:rPr sz="2100" b="1" spc="18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2019</a:t>
            </a:r>
            <a:r>
              <a:rPr sz="2100" b="1" spc="18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Act</a:t>
            </a:r>
            <a:r>
              <a:rPr sz="2100" b="1" spc="18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was</a:t>
            </a:r>
            <a:r>
              <a:rPr sz="2100" b="1" spc="16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passed</a:t>
            </a:r>
            <a:r>
              <a:rPr sz="2100" b="1" spc="18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by</a:t>
            </a:r>
            <a:r>
              <a:rPr sz="2100" b="1" spc="16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18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Indian</a:t>
            </a:r>
            <a:r>
              <a:rPr sz="2100" b="1" spc="18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Parliament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10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received</a:t>
            </a:r>
            <a:r>
              <a:rPr sz="2100" b="1" spc="-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assent</a:t>
            </a:r>
            <a:r>
              <a:rPr sz="210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100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President</a:t>
            </a:r>
            <a:r>
              <a:rPr sz="2100" b="1" spc="-2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on</a:t>
            </a:r>
            <a:r>
              <a:rPr sz="2100" b="1" spc="-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9</a:t>
            </a:r>
            <a:r>
              <a:rPr sz="2081" b="1" baseline="25525" dirty="0">
                <a:solidFill>
                  <a:srgbClr val="001F5F"/>
                </a:solidFill>
                <a:latin typeface="Carlito"/>
                <a:cs typeface="Carlito"/>
              </a:rPr>
              <a:t>th</a:t>
            </a:r>
            <a:r>
              <a:rPr sz="2081" b="1" spc="157" baseline="2552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August,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2019.</a:t>
            </a:r>
            <a:endParaRPr sz="2100" dirty="0">
              <a:latin typeface="Carlito"/>
              <a:cs typeface="Carlito"/>
            </a:endParaRPr>
          </a:p>
          <a:p>
            <a:pPr marL="249079" indent="-214313" algn="just">
              <a:spcBef>
                <a:spcPts val="454"/>
              </a:spcBef>
              <a:buSzPct val="96428"/>
              <a:buFont typeface="Wingdings"/>
              <a:buChar char=""/>
              <a:tabLst>
                <a:tab pos="249079" algn="l"/>
              </a:tabLst>
            </a:pP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This</a:t>
            </a:r>
            <a:r>
              <a:rPr sz="210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new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act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replaced</a:t>
            </a:r>
            <a:r>
              <a:rPr sz="2100" b="1" spc="-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-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old</a:t>
            </a:r>
            <a:r>
              <a:rPr sz="210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Protection</a:t>
            </a:r>
            <a:r>
              <a:rPr sz="2100" b="1" spc="-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Act,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1986.</a:t>
            </a:r>
            <a:endParaRPr sz="21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22090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285"/>
    </mc:Choice>
    <mc:Fallback xmlns="">
      <p:transition spd="slow" advTm="89285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8327" y="862476"/>
            <a:ext cx="5750719" cy="63286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4050" spc="-221" dirty="0">
                <a:solidFill>
                  <a:srgbClr val="FF0000"/>
                </a:solidFill>
              </a:rPr>
              <a:t>TIME</a:t>
            </a:r>
            <a:r>
              <a:rPr sz="4050" spc="-60" dirty="0">
                <a:solidFill>
                  <a:srgbClr val="FF0000"/>
                </a:solidFill>
              </a:rPr>
              <a:t> </a:t>
            </a:r>
            <a:r>
              <a:rPr sz="4050" spc="-71" dirty="0">
                <a:solidFill>
                  <a:srgbClr val="FF0000"/>
                </a:solidFill>
              </a:rPr>
              <a:t>LIMIT</a:t>
            </a:r>
            <a:r>
              <a:rPr sz="4050" spc="-101" dirty="0">
                <a:solidFill>
                  <a:srgbClr val="FF0000"/>
                </a:solidFill>
              </a:rPr>
              <a:t> </a:t>
            </a:r>
            <a:r>
              <a:rPr sz="4050" spc="-259" dirty="0">
                <a:solidFill>
                  <a:srgbClr val="FF0000"/>
                </a:solidFill>
              </a:rPr>
              <a:t>FOR</a:t>
            </a:r>
            <a:r>
              <a:rPr sz="4050" spc="-23" dirty="0">
                <a:solidFill>
                  <a:srgbClr val="FF0000"/>
                </a:solidFill>
              </a:rPr>
              <a:t> </a:t>
            </a:r>
            <a:r>
              <a:rPr sz="4050" spc="-60" dirty="0">
                <a:solidFill>
                  <a:srgbClr val="FF0000"/>
                </a:solidFill>
              </a:rPr>
              <a:t>ACTION</a:t>
            </a:r>
            <a:endParaRPr sz="40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639808"/>
              </p:ext>
            </p:extLst>
          </p:nvPr>
        </p:nvGraphicFramePr>
        <p:xfrm>
          <a:off x="623888" y="1501998"/>
          <a:ext cx="8514874" cy="3790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46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ACTION</a:t>
                      </a:r>
                      <a:r>
                        <a:rPr sz="15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TAKEN</a:t>
                      </a:r>
                      <a:r>
                        <a:rPr sz="15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5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COMPLAINT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09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61035"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15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LIMIT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09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514"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Admission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complaint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date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receipt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complaint.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09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902335"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21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09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21"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Disposal</a:t>
                      </a:r>
                      <a:r>
                        <a:rPr sz="15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without</a:t>
                      </a:r>
                      <a:r>
                        <a:rPr sz="1500" b="1" spc="-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analysis or</a:t>
                      </a:r>
                      <a:r>
                        <a:rPr sz="15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testing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commodities.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09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01370"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09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514"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Disposal</a:t>
                      </a:r>
                      <a:r>
                        <a:rPr sz="15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testing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commodities.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809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01370"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5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09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306">
                <a:tc>
                  <a:txBody>
                    <a:bodyPr/>
                    <a:lstStyle/>
                    <a:p>
                      <a:pPr marL="91440" marR="83820" algn="l">
                        <a:lnSpc>
                          <a:spcPct val="107100"/>
                        </a:lnSpc>
                        <a:spcBef>
                          <a:spcPts val="125"/>
                        </a:spcBef>
                        <a:tabLst>
                          <a:tab pos="1078865" algn="l"/>
                          <a:tab pos="2104390" algn="l"/>
                          <a:tab pos="2624455" algn="l"/>
                          <a:tab pos="3412490" algn="l"/>
                          <a:tab pos="4213860" algn="l"/>
                          <a:tab pos="4648200" algn="l"/>
                          <a:tab pos="5168265" algn="l"/>
                          <a:tab pos="6178550" algn="l"/>
                          <a:tab pos="7841615" algn="l"/>
                          <a:tab pos="8219440" algn="l"/>
                        </a:tabLst>
                      </a:pP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Appeal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order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made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District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State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Commission.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1190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02335"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45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09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306">
                <a:tc>
                  <a:txBody>
                    <a:bodyPr/>
                    <a:lstStyle/>
                    <a:p>
                      <a:pPr marL="91440" marR="83820" algn="l">
                        <a:lnSpc>
                          <a:spcPct val="107000"/>
                        </a:lnSpc>
                        <a:spcBef>
                          <a:spcPts val="130"/>
                        </a:spcBef>
                        <a:tabLst>
                          <a:tab pos="1102995" algn="l"/>
                          <a:tab pos="2154555" algn="l"/>
                          <a:tab pos="2700655" algn="l"/>
                          <a:tab pos="3512820" algn="l"/>
                          <a:tab pos="4340860" algn="l"/>
                          <a:tab pos="4799330" algn="l"/>
                          <a:tab pos="5344795" algn="l"/>
                          <a:tab pos="6128385" algn="l"/>
                          <a:tab pos="7815580" algn="l"/>
                          <a:tab pos="8219440" algn="l"/>
                        </a:tabLst>
                      </a:pP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Appeal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order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made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State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National</a:t>
                      </a:r>
                      <a:r>
                        <a:rPr sz="1500" b="1" spc="-6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2383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902335"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09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306">
                <a:tc>
                  <a:txBody>
                    <a:bodyPr/>
                    <a:lstStyle/>
                    <a:p>
                      <a:pPr marL="91440" marR="83820" algn="l">
                        <a:lnSpc>
                          <a:spcPct val="107000"/>
                        </a:lnSpc>
                        <a:spcBef>
                          <a:spcPts val="130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Appeal</a:t>
                      </a:r>
                      <a:r>
                        <a:rPr sz="1500" b="1" spc="39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sz="1500" b="1" spc="39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spc="40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order</a:t>
                      </a:r>
                      <a:r>
                        <a:rPr sz="1500" b="1" spc="40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made</a:t>
                      </a:r>
                      <a:r>
                        <a:rPr sz="1500" b="1" spc="40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1500" b="1" spc="38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spc="40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National</a:t>
                      </a:r>
                      <a:r>
                        <a:rPr sz="1500" b="1" spc="39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</a:t>
                      </a:r>
                      <a:r>
                        <a:rPr sz="1500" b="1" spc="40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500" b="1" spc="39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Supreme</a:t>
                      </a:r>
                      <a:r>
                        <a:rPr sz="15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Court.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2383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02335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5306"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Appeal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order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made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15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Central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Authority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National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91440" algn="l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902335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806"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Decision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should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taken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500" b="1" spc="-9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Appeals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admission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rejection.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02335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90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0763" y="822817"/>
            <a:ext cx="5916454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3600" spc="-49" dirty="0"/>
              <a:t>DEFINITION</a:t>
            </a:r>
            <a:r>
              <a:rPr sz="3600" spc="-176" dirty="0"/>
              <a:t> </a:t>
            </a:r>
            <a:r>
              <a:rPr sz="3600" spc="-127" dirty="0"/>
              <a:t>OF</a:t>
            </a:r>
            <a:r>
              <a:rPr sz="3600" spc="-124" dirty="0"/>
              <a:t> </a:t>
            </a:r>
            <a:r>
              <a:rPr sz="3600" spc="-116" dirty="0"/>
              <a:t>CONSUMER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55472" y="1472524"/>
            <a:ext cx="8129588" cy="3904274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9525" algn="just">
              <a:spcBef>
                <a:spcPts val="555"/>
              </a:spcBef>
            </a:pP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250" b="1" spc="-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means</a:t>
            </a:r>
            <a:r>
              <a:rPr sz="2250" b="1" spc="-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any</a:t>
            </a:r>
            <a:r>
              <a:rPr sz="2250" b="1" spc="-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individual</a:t>
            </a:r>
            <a:r>
              <a:rPr sz="225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15" dirty="0">
                <a:solidFill>
                  <a:srgbClr val="001F5F"/>
                </a:solidFill>
                <a:latin typeface="Carlito"/>
                <a:cs typeface="Carlito"/>
              </a:rPr>
              <a:t>who-</a:t>
            </a:r>
            <a:endParaRPr sz="2250" dirty="0">
              <a:latin typeface="Carlito"/>
              <a:cs typeface="Carlito"/>
            </a:endParaRPr>
          </a:p>
          <a:p>
            <a:pPr marL="394335" marR="5715" indent="-385286" algn="just">
              <a:lnSpc>
                <a:spcPts val="2430"/>
              </a:lnSpc>
              <a:spcBef>
                <a:spcPts val="784"/>
              </a:spcBef>
              <a:buAutoNum type="arabicParenR"/>
              <a:tabLst>
                <a:tab pos="395764" algn="l"/>
              </a:tabLst>
            </a:pP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Buys</a:t>
            </a:r>
            <a:r>
              <a:rPr sz="2250" b="1" spc="3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any</a:t>
            </a:r>
            <a:r>
              <a:rPr sz="2250" b="1" spc="3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goods</a:t>
            </a:r>
            <a:r>
              <a:rPr sz="2250" b="1" spc="3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for</a:t>
            </a:r>
            <a:r>
              <a:rPr sz="2250" b="1" spc="3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</a:t>
            </a:r>
            <a:r>
              <a:rPr sz="2250" b="1" spc="2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consideration</a:t>
            </a:r>
            <a:r>
              <a:rPr sz="2250" b="1" spc="3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which</a:t>
            </a:r>
            <a:r>
              <a:rPr sz="2250" b="1" spc="3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has</a:t>
            </a:r>
            <a:r>
              <a:rPr sz="2250" b="1" spc="3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been</a:t>
            </a:r>
            <a:r>
              <a:rPr sz="2250" b="1" spc="3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paid</a:t>
            </a:r>
            <a:r>
              <a:rPr sz="2250" b="1" spc="30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250" b="1" spc="-19" dirty="0">
                <a:solidFill>
                  <a:srgbClr val="001F5F"/>
                </a:solidFill>
                <a:latin typeface="Carlito"/>
                <a:cs typeface="Carlito"/>
              </a:rPr>
              <a:t>or 	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promised</a:t>
            </a:r>
            <a:r>
              <a:rPr sz="2250" b="1" spc="-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250" b="1" spc="-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partly</a:t>
            </a:r>
            <a:r>
              <a:rPr sz="225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paid</a:t>
            </a:r>
            <a:r>
              <a:rPr sz="2250" b="1" spc="-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250" b="1" spc="-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partly</a:t>
            </a:r>
            <a:r>
              <a:rPr sz="225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promised;</a:t>
            </a:r>
            <a:r>
              <a:rPr sz="2250" b="1" spc="-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19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endParaRPr sz="2250" dirty="0">
              <a:latin typeface="Carlito"/>
              <a:cs typeface="Carlito"/>
            </a:endParaRPr>
          </a:p>
          <a:p>
            <a:pPr marL="394335" marR="6191" indent="-385286" algn="just">
              <a:lnSpc>
                <a:spcPts val="2430"/>
              </a:lnSpc>
              <a:spcBef>
                <a:spcPts val="758"/>
              </a:spcBef>
              <a:buAutoNum type="arabicParenR"/>
              <a:tabLst>
                <a:tab pos="395764" algn="l"/>
              </a:tabLst>
            </a:pP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Hires</a:t>
            </a:r>
            <a:r>
              <a:rPr sz="2250" b="1" spc="7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250" b="1" spc="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avail</a:t>
            </a:r>
            <a:r>
              <a:rPr sz="2250" b="1" spc="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250" b="1" spc="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any</a:t>
            </a:r>
            <a:r>
              <a:rPr sz="2250" b="1" spc="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services</a:t>
            </a:r>
            <a:r>
              <a:rPr sz="2250" b="1" spc="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for</a:t>
            </a:r>
            <a:r>
              <a:rPr sz="2250" b="1" spc="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</a:t>
            </a:r>
            <a:r>
              <a:rPr sz="2250" b="1" spc="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consideration</a:t>
            </a:r>
            <a:r>
              <a:rPr sz="2250" b="1" spc="7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which</a:t>
            </a:r>
            <a:r>
              <a:rPr sz="2250" b="1" spc="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has</a:t>
            </a:r>
            <a:r>
              <a:rPr sz="2250" b="1" spc="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15" dirty="0">
                <a:solidFill>
                  <a:srgbClr val="001F5F"/>
                </a:solidFill>
                <a:latin typeface="Carlito"/>
                <a:cs typeface="Carlito"/>
              </a:rPr>
              <a:t>been 	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paid</a:t>
            </a:r>
            <a:r>
              <a:rPr sz="2250" b="1" spc="28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250" b="1" spc="29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promised</a:t>
            </a:r>
            <a:r>
              <a:rPr sz="2250" b="1" spc="29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250" b="1" spc="29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partly</a:t>
            </a:r>
            <a:r>
              <a:rPr sz="2250" b="1" spc="28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paid</a:t>
            </a:r>
            <a:r>
              <a:rPr sz="2250" b="1" spc="28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250" b="1" spc="30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partly</a:t>
            </a:r>
            <a:r>
              <a:rPr sz="2250" b="1" spc="28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promised,</a:t>
            </a:r>
            <a:r>
              <a:rPr sz="2250" b="1" spc="29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250" b="1" spc="29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8" dirty="0">
                <a:solidFill>
                  <a:srgbClr val="001F5F"/>
                </a:solidFill>
                <a:latin typeface="Carlito"/>
                <a:cs typeface="Carlito"/>
              </a:rPr>
              <a:t>under 	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any</a:t>
            </a:r>
            <a:r>
              <a:rPr sz="2250" b="1" spc="-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8" dirty="0">
                <a:solidFill>
                  <a:srgbClr val="001F5F"/>
                </a:solidFill>
                <a:latin typeface="Carlito"/>
                <a:cs typeface="Carlito"/>
              </a:rPr>
              <a:t>system</a:t>
            </a:r>
            <a:r>
              <a:rPr sz="2250" b="1" spc="-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250" b="1" spc="-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8" dirty="0">
                <a:solidFill>
                  <a:srgbClr val="001F5F"/>
                </a:solidFill>
                <a:latin typeface="Carlito"/>
                <a:cs typeface="Carlito"/>
              </a:rPr>
              <a:t>deferred</a:t>
            </a:r>
            <a:r>
              <a:rPr sz="2250" b="1" spc="-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8" dirty="0">
                <a:solidFill>
                  <a:srgbClr val="001F5F"/>
                </a:solidFill>
                <a:latin typeface="Carlito"/>
                <a:cs typeface="Carlito"/>
              </a:rPr>
              <a:t>payment;</a:t>
            </a:r>
            <a:endParaRPr sz="2250" dirty="0">
              <a:latin typeface="Carlito"/>
              <a:cs typeface="Carlito"/>
            </a:endParaRPr>
          </a:p>
          <a:p>
            <a:pPr marL="394335" marR="7144" indent="-385286" algn="just">
              <a:lnSpc>
                <a:spcPts val="2430"/>
              </a:lnSpc>
              <a:spcBef>
                <a:spcPts val="750"/>
              </a:spcBef>
              <a:buAutoNum type="arabicParenR"/>
              <a:tabLst>
                <a:tab pos="395764" algn="l"/>
              </a:tabLst>
            </a:pP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Includes</a:t>
            </a:r>
            <a:r>
              <a:rPr sz="2250" b="1" spc="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any</a:t>
            </a:r>
            <a:r>
              <a:rPr sz="2250" b="1" spc="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user</a:t>
            </a:r>
            <a:r>
              <a:rPr sz="2250" b="1" spc="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250" b="1" spc="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250" b="1" spc="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goods</a:t>
            </a:r>
            <a:r>
              <a:rPr sz="2250" b="1" spc="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other</a:t>
            </a:r>
            <a:r>
              <a:rPr sz="2250" b="1" spc="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than</a:t>
            </a:r>
            <a:r>
              <a:rPr sz="2250" b="1" spc="2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250" b="1" spc="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person</a:t>
            </a:r>
            <a:r>
              <a:rPr sz="2250" b="1" spc="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who</a:t>
            </a:r>
            <a:r>
              <a:rPr sz="2250" b="1" spc="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15" dirty="0">
                <a:solidFill>
                  <a:srgbClr val="001F5F"/>
                </a:solidFill>
                <a:latin typeface="Carlito"/>
                <a:cs typeface="Carlito"/>
              </a:rPr>
              <a:t>buys 	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25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goods</a:t>
            </a:r>
            <a:r>
              <a:rPr sz="225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25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hires</a:t>
            </a:r>
            <a:r>
              <a:rPr sz="2250" b="1" spc="-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25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any</a:t>
            </a:r>
            <a:r>
              <a:rPr sz="2250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services</a:t>
            </a:r>
            <a:r>
              <a:rPr sz="2250" b="1" spc="-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for</a:t>
            </a:r>
            <a:r>
              <a:rPr sz="225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8" dirty="0">
                <a:solidFill>
                  <a:srgbClr val="001F5F"/>
                </a:solidFill>
                <a:latin typeface="Carlito"/>
                <a:cs typeface="Carlito"/>
              </a:rPr>
              <a:t>consideration</a:t>
            </a:r>
            <a:r>
              <a:rPr sz="225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paid;</a:t>
            </a:r>
            <a:r>
              <a:rPr sz="225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19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endParaRPr sz="2250" dirty="0">
              <a:latin typeface="Carlito"/>
              <a:cs typeface="Carlito"/>
            </a:endParaRPr>
          </a:p>
          <a:p>
            <a:pPr marL="393859" marR="3810" indent="-384810" algn="just">
              <a:lnSpc>
                <a:spcPct val="90000"/>
              </a:lnSpc>
              <a:spcBef>
                <a:spcPts val="708"/>
              </a:spcBef>
              <a:buAutoNum type="arabicParenR"/>
              <a:tabLst>
                <a:tab pos="395764" algn="l"/>
              </a:tabLst>
            </a:pP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Promised</a:t>
            </a:r>
            <a:r>
              <a:rPr sz="2250" b="1" spc="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250" b="1" spc="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partly</a:t>
            </a:r>
            <a:r>
              <a:rPr sz="2250" b="1" spc="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paid</a:t>
            </a:r>
            <a:r>
              <a:rPr sz="2250" b="1" spc="6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250" b="1" spc="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partly</a:t>
            </a:r>
            <a:r>
              <a:rPr sz="2250" b="1" spc="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promised,</a:t>
            </a:r>
            <a:r>
              <a:rPr sz="2250" b="1" spc="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250" b="1" spc="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under</a:t>
            </a:r>
            <a:r>
              <a:rPr sz="2250" b="1" spc="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any</a:t>
            </a:r>
            <a:r>
              <a:rPr sz="2250" b="1" spc="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8" dirty="0">
                <a:solidFill>
                  <a:srgbClr val="001F5F"/>
                </a:solidFill>
                <a:latin typeface="Carlito"/>
                <a:cs typeface="Carlito"/>
              </a:rPr>
              <a:t>system 	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250" b="1" spc="13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deferred</a:t>
            </a:r>
            <a:r>
              <a:rPr sz="2250" b="1" spc="13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payment,</a:t>
            </a:r>
            <a:r>
              <a:rPr sz="2250" b="1" spc="13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when</a:t>
            </a:r>
            <a:r>
              <a:rPr sz="2250" b="1" spc="13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250" b="1" spc="13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use</a:t>
            </a:r>
            <a:r>
              <a:rPr sz="2250" b="1" spc="14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is</a:t>
            </a:r>
            <a:r>
              <a:rPr sz="2250" b="1" spc="13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made</a:t>
            </a:r>
            <a:r>
              <a:rPr sz="2250" b="1" spc="13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with</a:t>
            </a:r>
            <a:r>
              <a:rPr sz="2250" b="1" spc="127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250" b="1" spc="14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8" dirty="0">
                <a:solidFill>
                  <a:srgbClr val="001F5F"/>
                </a:solidFill>
                <a:latin typeface="Carlito"/>
                <a:cs typeface="Carlito"/>
              </a:rPr>
              <a:t>approval 	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250" b="1" spc="-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250" b="1" spc="-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250" b="1" spc="-8" dirty="0">
                <a:solidFill>
                  <a:srgbClr val="001F5F"/>
                </a:solidFill>
                <a:latin typeface="Carlito"/>
                <a:cs typeface="Carlito"/>
              </a:rPr>
              <a:t>person.</a:t>
            </a:r>
            <a:endParaRPr sz="2250" dirty="0">
              <a:latin typeface="Carlito"/>
              <a:cs typeface="Carl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82"/>
    </mc:Choice>
    <mc:Fallback xmlns="">
      <p:transition spd="slow" advTm="7488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270" y="806478"/>
            <a:ext cx="5619750" cy="771365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  <a:tabLst>
                <a:tab pos="2526506" algn="l"/>
              </a:tabLst>
            </a:pPr>
            <a:r>
              <a:rPr sz="3225" spc="120" dirty="0"/>
              <a:t>WH</a:t>
            </a:r>
            <a:r>
              <a:rPr lang="en-US" sz="3225" spc="120" dirty="0"/>
              <a:t>O </a:t>
            </a:r>
            <a:r>
              <a:rPr sz="3225" dirty="0"/>
              <a:t>IS</a:t>
            </a:r>
            <a:r>
              <a:rPr sz="3225" spc="-113" dirty="0"/>
              <a:t> </a:t>
            </a:r>
            <a:r>
              <a:rPr sz="3225" spc="-19" dirty="0"/>
              <a:t>NO</a:t>
            </a:r>
            <a:r>
              <a:rPr lang="en-US" sz="3225" spc="-19" dirty="0"/>
              <a:t>T  </a:t>
            </a:r>
            <a:r>
              <a:rPr sz="3225" dirty="0"/>
              <a:t>A</a:t>
            </a:r>
            <a:r>
              <a:rPr sz="3225" spc="-86" dirty="0"/>
              <a:t> </a:t>
            </a:r>
            <a:r>
              <a:rPr sz="3225" spc="-113" dirty="0"/>
              <a:t>CONSUMER</a:t>
            </a:r>
            <a:r>
              <a:rPr sz="3225" spc="-60" dirty="0"/>
              <a:t> </a:t>
            </a:r>
            <a:r>
              <a:rPr sz="4950" spc="-735" dirty="0"/>
              <a:t>?</a:t>
            </a:r>
            <a:endParaRPr sz="4950" dirty="0"/>
          </a:p>
        </p:txBody>
      </p:sp>
      <p:sp>
        <p:nvSpPr>
          <p:cNvPr id="3" name="object 3"/>
          <p:cNvSpPr txBox="1"/>
          <p:nvPr/>
        </p:nvSpPr>
        <p:spPr>
          <a:xfrm>
            <a:off x="730224" y="1764470"/>
            <a:ext cx="8181975" cy="3609578"/>
          </a:xfrm>
          <a:prstGeom prst="rect">
            <a:avLst/>
          </a:prstGeom>
        </p:spPr>
        <p:txBody>
          <a:bodyPr vert="horz" wrap="square" lIns="0" tIns="55245" rIns="0" bIns="0" rtlCol="0">
            <a:spAutoFit/>
          </a:bodyPr>
          <a:lstStyle/>
          <a:p>
            <a:pPr marL="396240" indent="-386715" algn="just">
              <a:spcBef>
                <a:spcPts val="435"/>
              </a:spcBef>
              <a:buAutoNum type="arabicPeriod"/>
              <a:tabLst>
                <a:tab pos="396240" algn="l"/>
              </a:tabLst>
            </a:pP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Person</a:t>
            </a:r>
            <a:r>
              <a:rPr sz="3300" b="1" spc="-9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buying</a:t>
            </a:r>
            <a:r>
              <a:rPr sz="3300" b="1" spc="-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goods</a:t>
            </a:r>
            <a:r>
              <a:rPr sz="3300" b="1" spc="-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for</a:t>
            </a:r>
            <a:r>
              <a:rPr sz="3300" b="1" spc="-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300" b="1" spc="-8" dirty="0">
                <a:solidFill>
                  <a:srgbClr val="001F5F"/>
                </a:solidFill>
                <a:latin typeface="Carlito"/>
                <a:cs typeface="Carlito"/>
              </a:rPr>
              <a:t>resale.</a:t>
            </a:r>
            <a:endParaRPr sz="3300" dirty="0">
              <a:latin typeface="Carlito"/>
              <a:cs typeface="Carlito"/>
            </a:endParaRPr>
          </a:p>
          <a:p>
            <a:pPr marL="395764" marR="3810" indent="-386715" algn="just">
              <a:lnSpc>
                <a:spcPts val="3563"/>
              </a:lnSpc>
              <a:spcBef>
                <a:spcPts val="814"/>
              </a:spcBef>
              <a:buAutoNum type="arabicPeriod"/>
              <a:tabLst>
                <a:tab pos="395764" algn="l"/>
              </a:tabLst>
            </a:pP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Person</a:t>
            </a:r>
            <a:r>
              <a:rPr sz="3300" b="1" spc="19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buying</a:t>
            </a:r>
            <a:r>
              <a:rPr sz="3300" b="1" spc="19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goods</a:t>
            </a:r>
            <a:r>
              <a:rPr sz="3300" b="1" spc="19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for</a:t>
            </a:r>
            <a:r>
              <a:rPr sz="3300" b="1" spc="188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any</a:t>
            </a:r>
            <a:r>
              <a:rPr sz="3300" b="1" spc="19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spc="-8" dirty="0">
                <a:solidFill>
                  <a:srgbClr val="001F5F"/>
                </a:solidFill>
                <a:latin typeface="Carlito"/>
                <a:cs typeface="Carlito"/>
              </a:rPr>
              <a:t>commercial purpose.</a:t>
            </a:r>
            <a:endParaRPr sz="3300" dirty="0">
              <a:latin typeface="Carlito"/>
              <a:cs typeface="Carlito"/>
            </a:endParaRPr>
          </a:p>
          <a:p>
            <a:pPr marL="395764" indent="-386238" algn="just">
              <a:spcBef>
                <a:spcPts val="300"/>
              </a:spcBef>
              <a:buAutoNum type="arabicPeriod"/>
              <a:tabLst>
                <a:tab pos="395764" algn="l"/>
              </a:tabLst>
            </a:pP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Person</a:t>
            </a:r>
            <a:r>
              <a:rPr sz="3300" b="1" spc="-8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receiving</a:t>
            </a:r>
            <a:r>
              <a:rPr sz="3300" b="1" spc="-9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goods/services</a:t>
            </a:r>
            <a:r>
              <a:rPr sz="3300" b="1" spc="-8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free</a:t>
            </a:r>
            <a:r>
              <a:rPr sz="3300" b="1" spc="-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3300" b="1" spc="-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300" b="1" spc="-8" dirty="0">
                <a:solidFill>
                  <a:srgbClr val="001F5F"/>
                </a:solidFill>
                <a:latin typeface="Carlito"/>
                <a:cs typeface="Carlito"/>
              </a:rPr>
              <a:t>gifts.</a:t>
            </a:r>
            <a:endParaRPr sz="3300" dirty="0">
              <a:latin typeface="Carlito"/>
              <a:cs typeface="Carlito"/>
            </a:endParaRPr>
          </a:p>
          <a:p>
            <a:pPr marL="395764" marR="3810" indent="-386715" algn="just">
              <a:lnSpc>
                <a:spcPct val="90000"/>
              </a:lnSpc>
              <a:spcBef>
                <a:spcPts val="750"/>
              </a:spcBef>
              <a:buAutoNum type="arabicPeriod"/>
              <a:tabLst>
                <a:tab pos="395764" algn="l"/>
              </a:tabLst>
            </a:pP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Person</a:t>
            </a:r>
            <a:r>
              <a:rPr sz="3300" b="1" spc="10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enjoying</a:t>
            </a:r>
            <a:r>
              <a:rPr sz="3300" b="1" spc="11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personal</a:t>
            </a:r>
            <a:r>
              <a:rPr sz="3300" b="1" spc="11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service</a:t>
            </a:r>
            <a:r>
              <a:rPr sz="3300" b="1" spc="120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under</a:t>
            </a:r>
            <a:r>
              <a:rPr sz="3300" b="1" spc="120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spc="-38" dirty="0">
                <a:solidFill>
                  <a:srgbClr val="001F5F"/>
                </a:solidFill>
                <a:latin typeface="Carlito"/>
                <a:cs typeface="Carlito"/>
              </a:rPr>
              <a:t>a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contract(</a:t>
            </a:r>
            <a:r>
              <a:rPr sz="3300" b="1" spc="17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i.e.-</a:t>
            </a:r>
            <a:r>
              <a:rPr sz="3300" b="1" spc="180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service</a:t>
            </a:r>
            <a:r>
              <a:rPr sz="3300" b="1" spc="18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by</a:t>
            </a:r>
            <a:r>
              <a:rPr sz="3300" b="1" spc="180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3300" b="1" spc="-8" dirty="0">
                <a:solidFill>
                  <a:srgbClr val="001F5F"/>
                </a:solidFill>
                <a:latin typeface="Carlito"/>
                <a:cs typeface="Carlito"/>
              </a:rPr>
              <a:t>employees/maid </a:t>
            </a:r>
            <a:r>
              <a:rPr sz="3300" b="1" dirty="0">
                <a:solidFill>
                  <a:srgbClr val="001F5F"/>
                </a:solidFill>
                <a:latin typeface="Carlito"/>
                <a:cs typeface="Carlito"/>
              </a:rPr>
              <a:t>servants)</a:t>
            </a:r>
            <a:r>
              <a:rPr sz="3300" b="1" spc="-12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300" b="1" spc="-15" dirty="0">
                <a:solidFill>
                  <a:srgbClr val="001F5F"/>
                </a:solidFill>
                <a:latin typeface="Carlito"/>
                <a:cs typeface="Carlito"/>
              </a:rPr>
              <a:t>etc.</a:t>
            </a:r>
            <a:endParaRPr sz="3300" dirty="0">
              <a:latin typeface="Carlito"/>
              <a:cs typeface="Carl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878"/>
    </mc:Choice>
    <mc:Fallback xmlns="">
      <p:transition spd="slow" advTm="6587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6220" y="901864"/>
            <a:ext cx="5609749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3600" dirty="0">
                <a:solidFill>
                  <a:srgbClr val="000000"/>
                </a:solidFill>
              </a:rPr>
              <a:t>RIGHTS</a:t>
            </a:r>
            <a:r>
              <a:rPr sz="3600" spc="-94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OF</a:t>
            </a:r>
            <a:r>
              <a:rPr sz="3600" spc="-79" dirty="0">
                <a:solidFill>
                  <a:srgbClr val="000000"/>
                </a:solidFill>
              </a:rPr>
              <a:t> </a:t>
            </a:r>
            <a:r>
              <a:rPr sz="3600" spc="-8" dirty="0">
                <a:solidFill>
                  <a:srgbClr val="000000"/>
                </a:solidFill>
              </a:rPr>
              <a:t>CONSUMERS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687705" y="1459772"/>
            <a:ext cx="8200549" cy="3894816"/>
          </a:xfrm>
          <a:prstGeom prst="rect">
            <a:avLst/>
          </a:prstGeom>
        </p:spPr>
        <p:txBody>
          <a:bodyPr vert="horz" wrap="square" lIns="0" tIns="66199" rIns="0" bIns="0" rtlCol="0">
            <a:spAutoFit/>
          </a:bodyPr>
          <a:lstStyle/>
          <a:p>
            <a:pPr marL="9525" algn="just">
              <a:spcBef>
                <a:spcPts val="521"/>
              </a:spcBef>
            </a:pP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325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act</a:t>
            </a:r>
            <a:r>
              <a:rPr sz="2325" b="1" spc="-1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provides</a:t>
            </a:r>
            <a:r>
              <a:rPr sz="2325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following</a:t>
            </a:r>
            <a:r>
              <a:rPr sz="2325" b="1" spc="-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rights</a:t>
            </a:r>
            <a:r>
              <a:rPr sz="2325" b="1" spc="-1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325" b="1" spc="-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325" b="1" spc="-2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Arial"/>
                <a:cs typeface="Arial"/>
              </a:rPr>
              <a:t>consumers;</a:t>
            </a:r>
            <a:endParaRPr sz="2325">
              <a:latin typeface="Arial"/>
              <a:cs typeface="Arial"/>
            </a:endParaRPr>
          </a:p>
          <a:p>
            <a:pPr marL="436721" marR="4763" indent="-427673" algn="just">
              <a:lnSpc>
                <a:spcPts val="2595"/>
              </a:lnSpc>
              <a:spcBef>
                <a:spcPts val="791"/>
              </a:spcBef>
              <a:buAutoNum type="romanLcPeriod"/>
              <a:tabLst>
                <a:tab pos="438150" algn="l"/>
              </a:tabLst>
            </a:pP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400" b="1" spc="244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sz="2400" b="1" spc="251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information</a:t>
            </a:r>
            <a:r>
              <a:rPr sz="2400" b="1" spc="244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about</a:t>
            </a:r>
            <a:r>
              <a:rPr sz="2400" b="1" spc="248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400" b="1" spc="248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quantity,</a:t>
            </a:r>
            <a:r>
              <a:rPr sz="2400" b="1" spc="248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spc="-8" dirty="0">
                <a:solidFill>
                  <a:srgbClr val="001F5F"/>
                </a:solidFill>
                <a:latin typeface="Arial"/>
                <a:cs typeface="Arial"/>
              </a:rPr>
              <a:t>quality, 	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purity,</a:t>
            </a:r>
            <a:r>
              <a:rPr sz="2400" b="1" spc="113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potency,</a:t>
            </a:r>
            <a:r>
              <a:rPr sz="2400" b="1" spc="1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price,</a:t>
            </a:r>
            <a:r>
              <a:rPr sz="2400" b="1" spc="116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400" b="1" spc="1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standard</a:t>
            </a:r>
            <a:r>
              <a:rPr sz="2400" b="1" spc="113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400" b="1" spc="1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goods</a:t>
            </a:r>
            <a:r>
              <a:rPr sz="2400" b="1" spc="116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spc="-19" dirty="0">
                <a:solidFill>
                  <a:srgbClr val="001F5F"/>
                </a:solidFill>
                <a:latin typeface="Arial"/>
                <a:cs typeface="Arial"/>
              </a:rPr>
              <a:t>or 	</a:t>
            </a:r>
            <a:r>
              <a:rPr sz="2400" b="1" spc="-8" dirty="0">
                <a:solidFill>
                  <a:srgbClr val="001F5F"/>
                </a:solidFill>
                <a:latin typeface="Arial"/>
                <a:cs typeface="Arial"/>
              </a:rPr>
              <a:t>services;</a:t>
            </a:r>
            <a:endParaRPr sz="2400">
              <a:latin typeface="Arial"/>
              <a:cs typeface="Arial"/>
            </a:endParaRPr>
          </a:p>
          <a:p>
            <a:pPr marL="437198" indent="-427673" algn="just">
              <a:spcBef>
                <a:spcPts val="416"/>
              </a:spcBef>
              <a:buAutoNum type="romanLcPeriod"/>
              <a:tabLst>
                <a:tab pos="437198" algn="l"/>
              </a:tabLst>
            </a:pPr>
            <a:r>
              <a:rPr sz="2400" b="1" spc="-34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400" b="1" spc="-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2400" b="1" spc="-3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protected</a:t>
            </a:r>
            <a:r>
              <a:rPr sz="2400" b="1" spc="-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from</a:t>
            </a:r>
            <a:r>
              <a:rPr sz="2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hazardous</a:t>
            </a:r>
            <a:r>
              <a:rPr sz="24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goods</a:t>
            </a:r>
            <a:r>
              <a:rPr sz="2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400" b="1" spc="-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8" dirty="0">
                <a:solidFill>
                  <a:srgbClr val="001F5F"/>
                </a:solidFill>
                <a:latin typeface="Arial"/>
                <a:cs typeface="Arial"/>
              </a:rPr>
              <a:t>services;</a:t>
            </a:r>
            <a:endParaRPr sz="2400">
              <a:latin typeface="Arial"/>
              <a:cs typeface="Arial"/>
            </a:endParaRPr>
          </a:p>
          <a:p>
            <a:pPr marL="436245" marR="3810" indent="-427196">
              <a:lnSpc>
                <a:spcPts val="2595"/>
              </a:lnSpc>
              <a:spcBef>
                <a:spcPts val="784"/>
              </a:spcBef>
              <a:buAutoNum type="romanLcPeriod"/>
              <a:tabLst>
                <a:tab pos="438150" algn="l"/>
                <a:tab pos="1021080" algn="l"/>
                <a:tab pos="1608296" algn="l"/>
                <a:tab pos="3229451" algn="l"/>
                <a:tab pos="4138136" algn="l"/>
                <a:tab pos="5217319" algn="l"/>
                <a:tab pos="5755957" algn="l"/>
                <a:tab pos="7444264" algn="l"/>
              </a:tabLst>
            </a:pPr>
            <a:r>
              <a:rPr sz="2400" b="1" spc="-19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2400" b="1" spc="-19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2400" b="1" spc="-8" dirty="0">
                <a:solidFill>
                  <a:srgbClr val="001F5F"/>
                </a:solidFill>
                <a:latin typeface="Arial"/>
                <a:cs typeface="Arial"/>
              </a:rPr>
              <a:t>protected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2400" b="1" spc="-15" dirty="0">
                <a:solidFill>
                  <a:srgbClr val="001F5F"/>
                </a:solidFill>
                <a:latin typeface="Arial"/>
                <a:cs typeface="Arial"/>
              </a:rPr>
              <a:t>from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2400" b="1" spc="-8" dirty="0">
                <a:solidFill>
                  <a:srgbClr val="001F5F"/>
                </a:solidFill>
                <a:latin typeface="Arial"/>
                <a:cs typeface="Arial"/>
              </a:rPr>
              <a:t>unfair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2400" b="1" spc="-19" dirty="0">
                <a:solidFill>
                  <a:srgbClr val="001F5F"/>
                </a:solidFill>
                <a:latin typeface="Arial"/>
                <a:cs typeface="Arial"/>
              </a:rPr>
              <a:t>or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2400" b="1" spc="-8" dirty="0">
                <a:solidFill>
                  <a:srgbClr val="001F5F"/>
                </a:solidFill>
                <a:latin typeface="Arial"/>
                <a:cs typeface="Arial"/>
              </a:rPr>
              <a:t>restrictive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2400" b="1" spc="-8" dirty="0">
                <a:solidFill>
                  <a:srgbClr val="001F5F"/>
                </a:solidFill>
                <a:latin typeface="Arial"/>
                <a:cs typeface="Arial"/>
              </a:rPr>
              <a:t>trade 	practices;</a:t>
            </a:r>
            <a:endParaRPr sz="2400">
              <a:latin typeface="Arial"/>
              <a:cs typeface="Arial"/>
            </a:endParaRPr>
          </a:p>
          <a:p>
            <a:pPr marL="436245" marR="4763" indent="-427196">
              <a:lnSpc>
                <a:spcPts val="2595"/>
              </a:lnSpc>
              <a:spcBef>
                <a:spcPts val="750"/>
              </a:spcBef>
              <a:buAutoNum type="romanLcPeriod"/>
              <a:tabLst>
                <a:tab pos="438150" algn="l"/>
              </a:tabLst>
            </a:pP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400" b="1" spc="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sz="2400" b="1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2400" b="1" spc="56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variety</a:t>
            </a:r>
            <a:r>
              <a:rPr sz="2400" b="1" spc="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400" b="1" spc="5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goods</a:t>
            </a:r>
            <a:r>
              <a:rPr sz="2400" b="1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or</a:t>
            </a:r>
            <a:r>
              <a:rPr sz="2400"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services</a:t>
            </a:r>
            <a:r>
              <a:rPr sz="2400" b="1" spc="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at</a:t>
            </a:r>
            <a:r>
              <a:rPr sz="2400" b="1" spc="6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8" dirty="0">
                <a:solidFill>
                  <a:srgbClr val="001F5F"/>
                </a:solidFill>
                <a:latin typeface="Arial"/>
                <a:cs typeface="Arial"/>
              </a:rPr>
              <a:t>competitive 	prices;</a:t>
            </a:r>
            <a:endParaRPr sz="2400">
              <a:latin typeface="Arial"/>
              <a:cs typeface="Arial"/>
            </a:endParaRPr>
          </a:p>
          <a:p>
            <a:pPr marL="438150" indent="-428625">
              <a:spcBef>
                <a:spcPts val="349"/>
              </a:spcBef>
              <a:buAutoNum type="romanLcPeriod"/>
              <a:tabLst>
                <a:tab pos="438150" algn="l"/>
              </a:tabLst>
            </a:pPr>
            <a:r>
              <a:rPr sz="2400" b="1" spc="-34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sz="2400" b="1" spc="-4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right</a:t>
            </a:r>
            <a:r>
              <a:rPr sz="2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400" b="1" spc="-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consumer</a:t>
            </a:r>
            <a:r>
              <a:rPr sz="2400" b="1" spc="-4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8" dirty="0">
                <a:solidFill>
                  <a:srgbClr val="001F5F"/>
                </a:solidFill>
                <a:latin typeface="Arial"/>
                <a:cs typeface="Arial"/>
              </a:rPr>
              <a:t>awareness.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911"/>
    </mc:Choice>
    <mc:Fallback xmlns="">
      <p:transition spd="slow" advTm="11691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6951" y="818305"/>
            <a:ext cx="8454866" cy="4572950"/>
          </a:xfrm>
          <a:prstGeom prst="rect">
            <a:avLst/>
          </a:prstGeom>
        </p:spPr>
        <p:txBody>
          <a:bodyPr vert="horz" wrap="square" lIns="0" tIns="163353" rIns="0" bIns="0" rtlCol="0">
            <a:spAutoFit/>
          </a:bodyPr>
          <a:lstStyle/>
          <a:p>
            <a:pPr marL="9525">
              <a:spcBef>
                <a:spcPts val="1286"/>
              </a:spcBef>
            </a:pPr>
            <a:r>
              <a:rPr sz="4050" b="1" spc="-165" dirty="0">
                <a:solidFill>
                  <a:srgbClr val="C00000"/>
                </a:solidFill>
                <a:latin typeface="Arial"/>
                <a:cs typeface="Arial"/>
              </a:rPr>
              <a:t>CONSUMER</a:t>
            </a:r>
            <a:r>
              <a:rPr sz="4050" b="1" spc="-4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050" b="1" spc="-244" dirty="0">
                <a:solidFill>
                  <a:srgbClr val="C00000"/>
                </a:solidFill>
                <a:latin typeface="Arial"/>
                <a:cs typeface="Arial"/>
              </a:rPr>
              <a:t>PROTECTION</a:t>
            </a:r>
            <a:r>
              <a:rPr sz="4050" b="1" spc="-38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050" b="1" spc="-86" dirty="0">
                <a:solidFill>
                  <a:srgbClr val="C00000"/>
                </a:solidFill>
                <a:latin typeface="Arial"/>
                <a:cs typeface="Arial"/>
              </a:rPr>
              <a:t>COUNCIL</a:t>
            </a:r>
            <a:endParaRPr sz="4050">
              <a:latin typeface="Arial"/>
              <a:cs typeface="Arial"/>
            </a:endParaRPr>
          </a:p>
          <a:p>
            <a:pPr marL="60960" marR="331469" algn="just">
              <a:lnSpc>
                <a:spcPct val="80000"/>
              </a:lnSpc>
              <a:spcBef>
                <a:spcPts val="2186"/>
              </a:spcBef>
            </a:pP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To</a:t>
            </a:r>
            <a:r>
              <a:rPr sz="4050" b="1" spc="52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promote</a:t>
            </a:r>
            <a:r>
              <a:rPr sz="4050" b="1" spc="53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4050" b="1" spc="51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protect</a:t>
            </a:r>
            <a:r>
              <a:rPr sz="4050" b="1" spc="52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4050" b="1" spc="53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right</a:t>
            </a:r>
            <a:r>
              <a:rPr sz="4050" b="1" spc="52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spc="-19" dirty="0">
                <a:solidFill>
                  <a:srgbClr val="001F5F"/>
                </a:solidFill>
                <a:latin typeface="Carlito"/>
                <a:cs typeface="Carlito"/>
              </a:rPr>
              <a:t>of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4050" b="1" spc="708" dirty="0">
                <a:solidFill>
                  <a:srgbClr val="001F5F"/>
                </a:solidFill>
                <a:latin typeface="Carlito"/>
                <a:cs typeface="Carlito"/>
              </a:rPr>
              <a:t>   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consumers,</a:t>
            </a:r>
            <a:r>
              <a:rPr sz="4050" b="1" spc="713" dirty="0">
                <a:solidFill>
                  <a:srgbClr val="001F5F"/>
                </a:solidFill>
                <a:latin typeface="Carlito"/>
                <a:cs typeface="Carlito"/>
              </a:rPr>
              <a:t>   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councils</a:t>
            </a:r>
            <a:r>
              <a:rPr sz="4050" b="1" spc="713" dirty="0">
                <a:solidFill>
                  <a:srgbClr val="001F5F"/>
                </a:solidFill>
                <a:latin typeface="Carlito"/>
                <a:cs typeface="Carlito"/>
              </a:rPr>
              <a:t>    </a:t>
            </a:r>
            <a:r>
              <a:rPr sz="4050" b="1" spc="-19" dirty="0">
                <a:solidFill>
                  <a:srgbClr val="001F5F"/>
                </a:solidFill>
                <a:latin typeface="Carlito"/>
                <a:cs typeface="Carlito"/>
              </a:rPr>
              <a:t>are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established.</a:t>
            </a:r>
            <a:r>
              <a:rPr sz="4050" b="1" spc="450" dirty="0">
                <a:solidFill>
                  <a:srgbClr val="001F5F"/>
                </a:solidFill>
                <a:latin typeface="Carlito"/>
                <a:cs typeface="Carlito"/>
              </a:rPr>
              <a:t>  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Their</a:t>
            </a:r>
            <a:r>
              <a:rPr sz="4050" b="1" spc="446" dirty="0">
                <a:solidFill>
                  <a:srgbClr val="001F5F"/>
                </a:solidFill>
                <a:latin typeface="Carlito"/>
                <a:cs typeface="Carlito"/>
              </a:rPr>
              <a:t>  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scope</a:t>
            </a:r>
            <a:r>
              <a:rPr sz="4050" b="1" spc="446" dirty="0">
                <a:solidFill>
                  <a:srgbClr val="001F5F"/>
                </a:solidFill>
                <a:latin typeface="Carlito"/>
                <a:cs typeface="Carlito"/>
              </a:rPr>
              <a:t>  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is</a:t>
            </a:r>
            <a:r>
              <a:rPr sz="4050" b="1" spc="450" dirty="0">
                <a:solidFill>
                  <a:srgbClr val="001F5F"/>
                </a:solidFill>
                <a:latin typeface="Carlito"/>
                <a:cs typeface="Carlito"/>
              </a:rPr>
              <a:t>   </a:t>
            </a:r>
            <a:r>
              <a:rPr sz="4050" b="1" spc="-19" dirty="0">
                <a:solidFill>
                  <a:srgbClr val="001F5F"/>
                </a:solidFill>
                <a:latin typeface="Carlito"/>
                <a:cs typeface="Carlito"/>
              </a:rPr>
              <a:t>not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regarding</a:t>
            </a:r>
            <a:r>
              <a:rPr sz="4050" b="1" spc="180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directly</a:t>
            </a:r>
            <a:r>
              <a:rPr sz="4050" b="1" spc="180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dealing</a:t>
            </a:r>
            <a:r>
              <a:rPr sz="4050" b="1" spc="17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with</a:t>
            </a:r>
            <a:r>
              <a:rPr sz="4050" b="1" spc="17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4050" b="1" spc="-19" dirty="0">
                <a:solidFill>
                  <a:srgbClr val="001F5F"/>
                </a:solidFill>
                <a:latin typeface="Carlito"/>
                <a:cs typeface="Carlito"/>
              </a:rPr>
              <a:t>the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4050" b="1" spc="544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complaints</a:t>
            </a:r>
            <a:r>
              <a:rPr sz="4050" b="1" spc="53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at</a:t>
            </a:r>
            <a:r>
              <a:rPr sz="4050" b="1" spc="540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initial</a:t>
            </a:r>
            <a:r>
              <a:rPr sz="4050" b="1" spc="53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4050" b="1" spc="-19" dirty="0">
                <a:solidFill>
                  <a:srgbClr val="001F5F"/>
                </a:solidFill>
                <a:latin typeface="Carlito"/>
                <a:cs typeface="Carlito"/>
              </a:rPr>
              <a:t>or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appellate</a:t>
            </a:r>
            <a:r>
              <a:rPr sz="4050" b="1" spc="55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scope</a:t>
            </a:r>
            <a:r>
              <a:rPr sz="4050" b="1" spc="56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but</a:t>
            </a:r>
            <a:r>
              <a:rPr sz="4050" b="1" spc="55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to</a:t>
            </a:r>
            <a:r>
              <a:rPr sz="4050" b="1" spc="55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promote</a:t>
            </a:r>
            <a:r>
              <a:rPr sz="4050" b="1" spc="55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spc="-19" dirty="0">
                <a:solidFill>
                  <a:srgbClr val="001F5F"/>
                </a:solidFill>
                <a:latin typeface="Carlito"/>
                <a:cs typeface="Carlito"/>
              </a:rPr>
              <a:t>and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protect</a:t>
            </a:r>
            <a:r>
              <a:rPr sz="4050" b="1" spc="-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4050" b="1" spc="-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rights</a:t>
            </a:r>
            <a:r>
              <a:rPr sz="4050" b="1" spc="-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4050" b="1" spc="-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50" b="1" spc="-8" dirty="0">
                <a:solidFill>
                  <a:srgbClr val="001F5F"/>
                </a:solidFill>
                <a:latin typeface="Carlito"/>
                <a:cs typeface="Carlito"/>
              </a:rPr>
              <a:t>consumer.</a:t>
            </a:r>
            <a:endParaRPr sz="4050">
              <a:latin typeface="Carlito"/>
              <a:cs typeface="Carl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78"/>
    </mc:Choice>
    <mc:Fallback xmlns="">
      <p:transition spd="slow" advTm="2797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7927" y="1003600"/>
            <a:ext cx="6266498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3600" spc="-296" dirty="0"/>
              <a:t>OBJECTIVE</a:t>
            </a:r>
            <a:r>
              <a:rPr sz="3600" spc="4" dirty="0"/>
              <a:t> </a:t>
            </a:r>
            <a:r>
              <a:rPr sz="3600" spc="-124" dirty="0"/>
              <a:t>OF</a:t>
            </a:r>
            <a:r>
              <a:rPr sz="3600" spc="-86" dirty="0"/>
              <a:t> </a:t>
            </a:r>
            <a:r>
              <a:rPr sz="3600" spc="-390" dirty="0"/>
              <a:t>THE</a:t>
            </a:r>
            <a:r>
              <a:rPr sz="3600" spc="-4" dirty="0"/>
              <a:t> </a:t>
            </a:r>
            <a:r>
              <a:rPr sz="3600" spc="-135" dirty="0"/>
              <a:t>COUNCILS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610666" y="1544288"/>
            <a:ext cx="8329613" cy="3969869"/>
          </a:xfrm>
          <a:prstGeom prst="rect">
            <a:avLst/>
          </a:prstGeom>
        </p:spPr>
        <p:txBody>
          <a:bodyPr vert="horz" wrap="square" lIns="0" tIns="44768" rIns="0" bIns="0" rtlCol="0">
            <a:spAutoFit/>
          </a:bodyPr>
          <a:lstStyle/>
          <a:p>
            <a:pPr marL="91440" marR="6191" algn="just">
              <a:lnSpc>
                <a:spcPts val="2273"/>
              </a:lnSpc>
              <a:spcBef>
                <a:spcPts val="353"/>
              </a:spcBef>
            </a:pP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75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objectives</a:t>
            </a:r>
            <a:r>
              <a:rPr sz="2100" b="1" spc="7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100" b="1" spc="75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7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Councils</a:t>
            </a:r>
            <a:r>
              <a:rPr sz="2100" b="1" spc="7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under</a:t>
            </a:r>
            <a:r>
              <a:rPr sz="2100" b="1" spc="8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100" b="1" spc="7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Protection</a:t>
            </a:r>
            <a:r>
              <a:rPr sz="2100" b="1" spc="7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Act</a:t>
            </a:r>
            <a:r>
              <a:rPr sz="2100" b="1" spc="75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is</a:t>
            </a:r>
            <a:r>
              <a:rPr sz="2100" b="1" spc="71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100" b="1" spc="-19" dirty="0">
                <a:solidFill>
                  <a:srgbClr val="001F5F"/>
                </a:solidFill>
                <a:latin typeface="Carlito"/>
                <a:cs typeface="Carlito"/>
              </a:rPr>
              <a:t>to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promote</a:t>
            </a:r>
            <a:r>
              <a:rPr sz="2100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10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protect</a:t>
            </a:r>
            <a:r>
              <a:rPr sz="2100" b="1" spc="-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rights</a:t>
            </a:r>
            <a:r>
              <a:rPr sz="2100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100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consumers</a:t>
            </a:r>
            <a:r>
              <a:rPr sz="2100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100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15" dirty="0">
                <a:solidFill>
                  <a:srgbClr val="001F5F"/>
                </a:solidFill>
                <a:latin typeface="Carlito"/>
                <a:cs typeface="Carlito"/>
              </a:rPr>
              <a:t>as:-</a:t>
            </a:r>
            <a:endParaRPr sz="2100" dirty="0">
              <a:latin typeface="Carlito"/>
              <a:cs typeface="Carlito"/>
            </a:endParaRPr>
          </a:p>
          <a:p>
            <a:pPr marL="180975" marR="5239" indent="-174784" algn="just">
              <a:lnSpc>
                <a:spcPts val="2265"/>
              </a:lnSpc>
              <a:spcBef>
                <a:spcPts val="754"/>
              </a:spcBef>
              <a:buSzPct val="96428"/>
              <a:buFont typeface="Wingdings"/>
              <a:buChar char=""/>
              <a:tabLst>
                <a:tab pos="180975" algn="l"/>
                <a:tab pos="220504" algn="l"/>
              </a:tabLst>
            </a:pP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	The</a:t>
            </a:r>
            <a:r>
              <a:rPr sz="2100" b="1" spc="25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right</a:t>
            </a:r>
            <a:r>
              <a:rPr sz="2100" b="1" spc="26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to</a:t>
            </a:r>
            <a:r>
              <a:rPr sz="2100" b="1" spc="25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be</a:t>
            </a:r>
            <a:r>
              <a:rPr sz="2100" b="1" spc="25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protected</a:t>
            </a:r>
            <a:r>
              <a:rPr sz="2100" b="1" spc="25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against</a:t>
            </a:r>
            <a:r>
              <a:rPr sz="2100" b="1" spc="25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26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marketing</a:t>
            </a:r>
            <a:r>
              <a:rPr sz="2100" b="1" spc="26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100" b="1" spc="25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goods</a:t>
            </a:r>
            <a:r>
              <a:rPr sz="2100" b="1" spc="24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100" b="1" spc="25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services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which</a:t>
            </a:r>
            <a:r>
              <a:rPr sz="2100" b="1" spc="-6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are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hazardous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to</a:t>
            </a:r>
            <a:r>
              <a:rPr sz="2100" b="1" spc="-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life</a:t>
            </a:r>
            <a:r>
              <a:rPr sz="210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100" b="1" spc="-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property.</a:t>
            </a:r>
            <a:endParaRPr sz="2100" dirty="0">
              <a:latin typeface="Carlito"/>
              <a:cs typeface="Carlito"/>
            </a:endParaRPr>
          </a:p>
          <a:p>
            <a:pPr marL="180975" marR="5239" indent="-174784" algn="just">
              <a:lnSpc>
                <a:spcPts val="2265"/>
              </a:lnSpc>
              <a:spcBef>
                <a:spcPts val="758"/>
              </a:spcBef>
              <a:buSzPct val="96428"/>
              <a:buFont typeface="Wingdings"/>
              <a:buChar char=""/>
              <a:tabLst>
                <a:tab pos="180975" algn="l"/>
                <a:tab pos="220504" algn="l"/>
              </a:tabLst>
            </a:pP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	The</a:t>
            </a:r>
            <a:r>
              <a:rPr sz="2100" b="1" spc="3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right</a:t>
            </a:r>
            <a:r>
              <a:rPr sz="2100" b="1" spc="3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to</a:t>
            </a:r>
            <a:r>
              <a:rPr sz="2100" b="1" spc="3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be</a:t>
            </a:r>
            <a:r>
              <a:rPr sz="2100" b="1" spc="3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informed</a:t>
            </a:r>
            <a:r>
              <a:rPr sz="2100" b="1" spc="3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about</a:t>
            </a:r>
            <a:r>
              <a:rPr sz="2100" b="1" spc="3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3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quality,</a:t>
            </a:r>
            <a:r>
              <a:rPr sz="2100" b="1" spc="3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quantity,</a:t>
            </a:r>
            <a:r>
              <a:rPr sz="2100" b="1" spc="3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potency,</a:t>
            </a:r>
            <a:r>
              <a:rPr sz="2100" b="1" spc="3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purity,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standard</a:t>
            </a:r>
            <a:r>
              <a:rPr sz="2100" b="1" spc="36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100" b="1" spc="36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price</a:t>
            </a:r>
            <a:r>
              <a:rPr sz="2100" b="1" spc="3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100" b="1" spc="36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goods</a:t>
            </a:r>
            <a:r>
              <a:rPr sz="2100" b="1" spc="36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100" b="1" spc="36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services,</a:t>
            </a:r>
            <a:r>
              <a:rPr sz="2100" b="1" spc="3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100" b="1" spc="36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3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case</a:t>
            </a:r>
            <a:r>
              <a:rPr sz="2100" b="1" spc="36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may</a:t>
            </a:r>
            <a:r>
              <a:rPr sz="2100" b="1" spc="3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be</a:t>
            </a:r>
            <a:r>
              <a:rPr sz="2100" b="1" spc="3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so</a:t>
            </a:r>
            <a:r>
              <a:rPr sz="2100" b="1" spc="3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100" b="1" spc="36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19" dirty="0">
                <a:solidFill>
                  <a:srgbClr val="001F5F"/>
                </a:solidFill>
                <a:latin typeface="Carlito"/>
                <a:cs typeface="Carlito"/>
              </a:rPr>
              <a:t>to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protect</a:t>
            </a:r>
            <a:r>
              <a:rPr sz="2100" b="1" spc="-8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-9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100" b="1" spc="-9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against</a:t>
            </a:r>
            <a:r>
              <a:rPr sz="2100" b="1" spc="-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unfair</a:t>
            </a:r>
            <a:r>
              <a:rPr sz="2100" b="1" spc="-8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trade</a:t>
            </a:r>
            <a:r>
              <a:rPr sz="2100" b="1" spc="-8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practices;</a:t>
            </a:r>
            <a:endParaRPr sz="2100" dirty="0">
              <a:latin typeface="Carlito"/>
              <a:cs typeface="Carlito"/>
            </a:endParaRPr>
          </a:p>
          <a:p>
            <a:pPr marL="180975" marR="3810" indent="-174784" algn="just">
              <a:lnSpc>
                <a:spcPts val="2265"/>
              </a:lnSpc>
              <a:spcBef>
                <a:spcPts val="758"/>
              </a:spcBef>
              <a:buSzPct val="96428"/>
              <a:buFont typeface="Wingdings"/>
              <a:buChar char=""/>
              <a:tabLst>
                <a:tab pos="180975" algn="l"/>
                <a:tab pos="220504" algn="l"/>
              </a:tabLst>
            </a:pP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	The</a:t>
            </a:r>
            <a:r>
              <a:rPr sz="2100" b="1" spc="1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right</a:t>
            </a:r>
            <a:r>
              <a:rPr sz="2100" b="1" spc="12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to</a:t>
            </a:r>
            <a:r>
              <a:rPr sz="2100" b="1" spc="11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be</a:t>
            </a:r>
            <a:r>
              <a:rPr sz="2100" b="1" spc="12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assured,</a:t>
            </a:r>
            <a:r>
              <a:rPr sz="2100" b="1" spc="1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wherever</a:t>
            </a:r>
            <a:r>
              <a:rPr sz="2100" b="1" spc="11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possible,</a:t>
            </a:r>
            <a:r>
              <a:rPr sz="2100" b="1" spc="11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access</a:t>
            </a:r>
            <a:r>
              <a:rPr sz="2100" b="1" spc="1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to</a:t>
            </a:r>
            <a:r>
              <a:rPr sz="2100" b="1" spc="11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</a:t>
            </a:r>
            <a:r>
              <a:rPr sz="2100" b="1" spc="127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variety</a:t>
            </a:r>
            <a:r>
              <a:rPr sz="2100" b="1" spc="1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100" b="1" spc="127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goods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100" b="1" spc="-4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services</a:t>
            </a:r>
            <a:r>
              <a:rPr sz="2100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at</a:t>
            </a:r>
            <a:r>
              <a:rPr sz="21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competitive</a:t>
            </a:r>
            <a:r>
              <a:rPr sz="2100" b="1" spc="-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prices;</a:t>
            </a:r>
            <a:endParaRPr sz="2100" dirty="0">
              <a:latin typeface="Carlito"/>
              <a:cs typeface="Carlito"/>
            </a:endParaRPr>
          </a:p>
          <a:p>
            <a:pPr marL="180975" marR="4286" indent="-174784" algn="just">
              <a:lnSpc>
                <a:spcPct val="90000"/>
              </a:lnSpc>
              <a:spcBef>
                <a:spcPts val="724"/>
              </a:spcBef>
              <a:buSzPct val="96428"/>
              <a:buFont typeface="Wingdings"/>
              <a:buChar char=""/>
              <a:tabLst>
                <a:tab pos="180975" algn="l"/>
                <a:tab pos="220504" algn="l"/>
              </a:tabLst>
            </a:pP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	The</a:t>
            </a:r>
            <a:r>
              <a:rPr sz="2100" b="1" spc="27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right</a:t>
            </a:r>
            <a:r>
              <a:rPr sz="2100" b="1" spc="29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to</a:t>
            </a:r>
            <a:r>
              <a:rPr sz="2100" b="1" spc="27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seek</a:t>
            </a:r>
            <a:r>
              <a:rPr sz="2100" b="1" spc="28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redressal</a:t>
            </a:r>
            <a:r>
              <a:rPr sz="2100" b="1" spc="28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against</a:t>
            </a:r>
            <a:r>
              <a:rPr sz="2100" b="1" spc="27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unfair</a:t>
            </a:r>
            <a:r>
              <a:rPr sz="2100" b="1" spc="28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trade</a:t>
            </a:r>
            <a:r>
              <a:rPr sz="2100" b="1" spc="28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practices</a:t>
            </a:r>
            <a:r>
              <a:rPr sz="2100" b="1" spc="28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100" b="1" spc="28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restrictive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trade</a:t>
            </a:r>
            <a:r>
              <a:rPr sz="2100" b="1" spc="2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practices</a:t>
            </a:r>
            <a:r>
              <a:rPr sz="2100" b="1" spc="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100" b="1" spc="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unscrupulous</a:t>
            </a:r>
            <a:r>
              <a:rPr sz="2100" b="1" spc="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exploitation</a:t>
            </a:r>
            <a:r>
              <a:rPr sz="2100" b="1" spc="1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100" b="1" spc="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consumers;</a:t>
            </a:r>
            <a:r>
              <a:rPr sz="2100" b="1" spc="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100" b="1" spc="1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100" b="1" spc="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right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to</a:t>
            </a:r>
            <a:r>
              <a:rPr sz="2100" b="1" spc="-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100" b="1" spc="-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Carlito"/>
                <a:cs typeface="Carlito"/>
              </a:rPr>
              <a:t>education.</a:t>
            </a:r>
            <a:endParaRPr sz="2100" dirty="0">
              <a:latin typeface="Carlito"/>
              <a:cs typeface="Carl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496"/>
    </mc:Choice>
    <mc:Fallback xmlns="">
      <p:transition spd="slow" advTm="6349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3014" y="730009"/>
            <a:ext cx="7239000" cy="686246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L="568166">
              <a:lnSpc>
                <a:spcPct val="100000"/>
              </a:lnSpc>
              <a:spcBef>
                <a:spcPts val="71"/>
              </a:spcBef>
            </a:pPr>
            <a:r>
              <a:rPr spc="-278" dirty="0"/>
              <a:t>CENTRAL</a:t>
            </a:r>
            <a:r>
              <a:rPr spc="19" dirty="0"/>
              <a:t> </a:t>
            </a:r>
            <a:r>
              <a:rPr spc="-109" dirty="0"/>
              <a:t>CONSUMER</a:t>
            </a:r>
            <a:r>
              <a:rPr spc="-64" dirty="0"/>
              <a:t> </a:t>
            </a:r>
            <a:r>
              <a:rPr spc="-165" dirty="0"/>
              <a:t>PROTECTION</a:t>
            </a:r>
            <a:r>
              <a:rPr spc="-8" dirty="0"/>
              <a:t> </a:t>
            </a:r>
            <a:r>
              <a:rPr spc="-79" dirty="0"/>
              <a:t>COUNCIL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1001" y="1416255"/>
            <a:ext cx="7924800" cy="432413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ts val="3128"/>
              </a:lnSpc>
              <a:spcBef>
                <a:spcPts val="75"/>
              </a:spcBef>
            </a:pPr>
            <a:r>
              <a:rPr lang="en-US" sz="2700" b="1" dirty="0" smtClean="0">
                <a:solidFill>
                  <a:srgbClr val="002060"/>
                </a:solidFill>
                <a:latin typeface="Carlito"/>
                <a:cs typeface="Carlito"/>
              </a:rPr>
              <a:t>The Central Government has establish a council known as the Central Consumer Protection council, called the Central Council consist of the following: </a:t>
            </a:r>
            <a:endParaRPr sz="2700" b="1" dirty="0">
              <a:solidFill>
                <a:srgbClr val="002060"/>
              </a:solidFill>
              <a:latin typeface="Carlito"/>
              <a:cs typeface="Carlito"/>
            </a:endParaRPr>
          </a:p>
          <a:p>
            <a:pPr marL="9525" marR="4763" indent="386715" algn="just">
              <a:lnSpc>
                <a:spcPct val="70000"/>
              </a:lnSpc>
              <a:spcBef>
                <a:spcPts val="859"/>
              </a:spcBef>
              <a:buAutoNum type="alphaLcParenR"/>
              <a:tabLst>
                <a:tab pos="396240" algn="l"/>
              </a:tabLst>
            </a:pP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700" b="1" spc="22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spc="-19" dirty="0">
                <a:solidFill>
                  <a:srgbClr val="001F5F"/>
                </a:solidFill>
                <a:latin typeface="Carlito"/>
                <a:cs typeface="Carlito"/>
              </a:rPr>
              <a:t>Minister-</a:t>
            </a:r>
            <a:r>
              <a:rPr sz="2700" b="1" spc="-15" dirty="0">
                <a:solidFill>
                  <a:srgbClr val="001F5F"/>
                </a:solidFill>
                <a:latin typeface="Carlito"/>
                <a:cs typeface="Carlito"/>
              </a:rPr>
              <a:t>In-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charge</a:t>
            </a:r>
            <a:r>
              <a:rPr sz="2700" b="1" spc="22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700" b="1" spc="22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700" b="1" spc="217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700" b="1" spc="22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Affairs</a:t>
            </a:r>
            <a:r>
              <a:rPr sz="2700" b="1" spc="21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in</a:t>
            </a:r>
            <a:r>
              <a:rPr sz="2700" b="1" spc="217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spc="-19" dirty="0">
                <a:solidFill>
                  <a:srgbClr val="001F5F"/>
                </a:solidFill>
                <a:latin typeface="Carlito"/>
                <a:cs typeface="Carlito"/>
              </a:rPr>
              <a:t>the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Central</a:t>
            </a:r>
            <a:r>
              <a:rPr sz="2700" b="1" spc="-1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Government</a:t>
            </a:r>
            <a:r>
              <a:rPr sz="2700" b="1" spc="-1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shall</a:t>
            </a:r>
            <a:r>
              <a:rPr sz="2700" b="1" spc="-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be</a:t>
            </a:r>
            <a:r>
              <a:rPr sz="2700" b="1" spc="-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700" b="1" spc="-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Chairman</a:t>
            </a:r>
            <a:r>
              <a:rPr sz="2700" b="1" spc="-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700" b="1" spc="-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700" b="1" spc="-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spc="-8" dirty="0">
                <a:solidFill>
                  <a:srgbClr val="001F5F"/>
                </a:solidFill>
                <a:latin typeface="Carlito"/>
                <a:cs typeface="Carlito"/>
              </a:rPr>
              <a:t>council, </a:t>
            </a:r>
            <a:r>
              <a:rPr sz="2700" b="1" spc="-19" dirty="0" smtClean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lang="en-US" sz="2700" b="1" spc="-19" dirty="0" smtClean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endParaRPr sz="2700" dirty="0">
              <a:latin typeface="Carlito"/>
              <a:cs typeface="Carlito"/>
            </a:endParaRPr>
          </a:p>
          <a:p>
            <a:pPr marL="9525" marR="4286" indent="379571" algn="just">
              <a:lnSpc>
                <a:spcPct val="70100"/>
              </a:lnSpc>
              <a:spcBef>
                <a:spcPts val="754"/>
              </a:spcBef>
              <a:buAutoNum type="alphaLcParenR"/>
              <a:tabLst>
                <a:tab pos="389096" algn="l"/>
              </a:tabLst>
            </a:pP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700" b="1" spc="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member</a:t>
            </a:r>
            <a:r>
              <a:rPr sz="2700" b="1" spc="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700" b="1" spc="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other</a:t>
            </a:r>
            <a:r>
              <a:rPr sz="2700" b="1" spc="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official</a:t>
            </a:r>
            <a:r>
              <a:rPr sz="2700" b="1" spc="6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700" b="1" spc="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spc="-19" dirty="0">
                <a:solidFill>
                  <a:srgbClr val="001F5F"/>
                </a:solidFill>
                <a:latin typeface="Carlito"/>
                <a:cs typeface="Carlito"/>
              </a:rPr>
              <a:t>non-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official</a:t>
            </a:r>
            <a:r>
              <a:rPr sz="2700" b="1" spc="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spc="-8" dirty="0">
                <a:solidFill>
                  <a:srgbClr val="001F5F"/>
                </a:solidFill>
                <a:latin typeface="Carlito"/>
                <a:cs typeface="Carlito"/>
              </a:rPr>
              <a:t>members representing</a:t>
            </a:r>
            <a:r>
              <a:rPr sz="2700" b="1" spc="-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700" b="1" spc="-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spc="-8" dirty="0">
                <a:solidFill>
                  <a:srgbClr val="001F5F"/>
                </a:solidFill>
                <a:latin typeface="Carlito"/>
                <a:cs typeface="Carlito"/>
              </a:rPr>
              <a:t>interests</a:t>
            </a:r>
            <a:r>
              <a:rPr sz="2700" b="1" spc="-7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700" b="1" spc="-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may</a:t>
            </a:r>
            <a:r>
              <a:rPr sz="2700" b="1" spc="-8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be</a:t>
            </a:r>
            <a:r>
              <a:rPr sz="2700" b="1" spc="-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spc="-8" dirty="0">
                <a:solidFill>
                  <a:srgbClr val="001F5F"/>
                </a:solidFill>
                <a:latin typeface="Carlito"/>
                <a:cs typeface="Carlito"/>
              </a:rPr>
              <a:t>prescribed.</a:t>
            </a:r>
            <a:endParaRPr sz="2700" dirty="0">
              <a:latin typeface="Carlito"/>
              <a:cs typeface="Carlito"/>
            </a:endParaRPr>
          </a:p>
          <a:p>
            <a:pPr marL="9525" marR="3810" indent="77629" algn="just">
              <a:lnSpc>
                <a:spcPct val="70000"/>
              </a:lnSpc>
              <a:spcBef>
                <a:spcPts val="746"/>
              </a:spcBef>
            </a:pPr>
            <a:r>
              <a:rPr lang="en-US" sz="2700" b="1" dirty="0" smtClean="0">
                <a:solidFill>
                  <a:srgbClr val="001F5F"/>
                </a:solidFill>
                <a:latin typeface="Carlito"/>
                <a:cs typeface="Carlito"/>
              </a:rPr>
              <a:t>   </a:t>
            </a:r>
            <a:r>
              <a:rPr sz="2700" b="1" dirty="0" smtClean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700" b="1" spc="416" dirty="0" smtClean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Central</a:t>
            </a:r>
            <a:r>
              <a:rPr sz="2700" b="1" spc="41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Council</a:t>
            </a:r>
            <a:r>
              <a:rPr sz="2700" b="1" spc="41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shall</a:t>
            </a:r>
            <a:r>
              <a:rPr sz="2700" b="1" spc="4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meet</a:t>
            </a:r>
            <a:r>
              <a:rPr sz="2700" b="1" spc="41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700" b="1" spc="41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700" b="1" spc="41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when</a:t>
            </a:r>
            <a:r>
              <a:rPr sz="2700" b="1" spc="4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endParaRPr lang="en-US" sz="2700" b="1" spc="420" dirty="0" smtClean="0">
              <a:solidFill>
                <a:srgbClr val="001F5F"/>
              </a:solidFill>
              <a:latin typeface="Carlito"/>
              <a:cs typeface="Carlito"/>
            </a:endParaRPr>
          </a:p>
          <a:p>
            <a:pPr marL="9525" marR="3810" indent="77629" algn="just">
              <a:lnSpc>
                <a:spcPct val="70000"/>
              </a:lnSpc>
              <a:spcBef>
                <a:spcPts val="746"/>
              </a:spcBef>
            </a:pPr>
            <a:r>
              <a:rPr sz="2700" b="1" spc="-8" dirty="0" smtClean="0">
                <a:solidFill>
                  <a:srgbClr val="001F5F"/>
                </a:solidFill>
                <a:latin typeface="Carlito"/>
                <a:cs typeface="Carlito"/>
              </a:rPr>
              <a:t>necessary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but</a:t>
            </a:r>
            <a:r>
              <a:rPr sz="2700" b="1" spc="-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at</a:t>
            </a:r>
            <a:r>
              <a:rPr sz="2700" b="1" spc="-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least</a:t>
            </a:r>
            <a:r>
              <a:rPr sz="2700" b="1" spc="-3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once</a:t>
            </a:r>
            <a:r>
              <a:rPr sz="2700" b="1" spc="-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in</a:t>
            </a:r>
            <a:r>
              <a:rPr sz="2700" b="1" spc="-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dirty="0">
                <a:solidFill>
                  <a:srgbClr val="001F5F"/>
                </a:solidFill>
                <a:latin typeface="Carlito"/>
                <a:cs typeface="Carlito"/>
              </a:rPr>
              <a:t>a</a:t>
            </a:r>
            <a:r>
              <a:rPr sz="2700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700" b="1" spc="-8" dirty="0">
                <a:solidFill>
                  <a:srgbClr val="001F5F"/>
                </a:solidFill>
                <a:latin typeface="Carlito"/>
                <a:cs typeface="Carlito"/>
              </a:rPr>
              <a:t>year.</a:t>
            </a:r>
            <a:endParaRPr sz="2700" dirty="0">
              <a:latin typeface="Carlito"/>
              <a:cs typeface="Carl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904"/>
    </mc:Choice>
    <mc:Fallback xmlns="">
      <p:transition spd="slow" advTm="6490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457200"/>
            <a:ext cx="5467541" cy="517449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558641">
              <a:lnSpc>
                <a:spcPct val="100000"/>
              </a:lnSpc>
              <a:spcBef>
                <a:spcPts val="75"/>
              </a:spcBef>
            </a:pPr>
            <a:r>
              <a:rPr sz="3300" spc="-382" dirty="0"/>
              <a:t>STATE</a:t>
            </a:r>
            <a:r>
              <a:rPr sz="3300" spc="-26" dirty="0"/>
              <a:t> </a:t>
            </a:r>
            <a:r>
              <a:rPr sz="3300" spc="-131" dirty="0"/>
              <a:t>CONSUMER</a:t>
            </a:r>
            <a:r>
              <a:rPr sz="3300" spc="-49" dirty="0"/>
              <a:t> </a:t>
            </a:r>
            <a:r>
              <a:rPr sz="3300" spc="-199" dirty="0"/>
              <a:t>PROTECTION</a:t>
            </a:r>
            <a:r>
              <a:rPr sz="3300" spc="-30" dirty="0"/>
              <a:t> </a:t>
            </a:r>
            <a:r>
              <a:rPr sz="3300" spc="-68" dirty="0"/>
              <a:t>COUNCIL</a:t>
            </a:r>
            <a:endParaRPr sz="3300" dirty="0"/>
          </a:p>
        </p:txBody>
      </p:sp>
      <p:sp>
        <p:nvSpPr>
          <p:cNvPr id="3" name="object 3"/>
          <p:cNvSpPr txBox="1"/>
          <p:nvPr/>
        </p:nvSpPr>
        <p:spPr>
          <a:xfrm>
            <a:off x="685800" y="1295400"/>
            <a:ext cx="8215789" cy="3897927"/>
          </a:xfrm>
          <a:prstGeom prst="rect">
            <a:avLst/>
          </a:prstGeom>
        </p:spPr>
        <p:txBody>
          <a:bodyPr vert="horz" wrap="square" lIns="0" tIns="77153" rIns="0" bIns="0" rtlCol="0">
            <a:spAutoFit/>
          </a:bodyPr>
          <a:lstStyle/>
          <a:p>
            <a:pPr marL="9525" marR="5239" algn="just">
              <a:lnSpc>
                <a:spcPts val="2235"/>
              </a:lnSpc>
              <a:spcBef>
                <a:spcPts val="608"/>
              </a:spcBef>
            </a:pP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325" b="1" spc="48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State</a:t>
            </a:r>
            <a:r>
              <a:rPr sz="2325" b="1" spc="49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Government</a:t>
            </a:r>
            <a:r>
              <a:rPr sz="2325" b="1" spc="472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has</a:t>
            </a:r>
            <a:r>
              <a:rPr sz="2325" b="1" spc="48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established</a:t>
            </a:r>
            <a:r>
              <a:rPr sz="2325" b="1" spc="49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a</a:t>
            </a:r>
            <a:r>
              <a:rPr sz="2325" b="1" spc="49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council</a:t>
            </a:r>
            <a:r>
              <a:rPr sz="2325" b="1" spc="48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known</a:t>
            </a:r>
            <a:r>
              <a:rPr sz="2325" b="1" spc="47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325" b="1" spc="49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19" dirty="0">
                <a:solidFill>
                  <a:srgbClr val="001F5F"/>
                </a:solidFill>
                <a:latin typeface="Carlito"/>
                <a:cs typeface="Carlito"/>
              </a:rPr>
              <a:t>the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State</a:t>
            </a:r>
            <a:r>
              <a:rPr sz="2325" b="1" spc="25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325" b="1" spc="27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Protection</a:t>
            </a:r>
            <a:r>
              <a:rPr sz="2325" b="1" spc="24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Council,</a:t>
            </a:r>
            <a:r>
              <a:rPr sz="2325" b="1" spc="26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called</a:t>
            </a:r>
            <a:r>
              <a:rPr sz="2325" b="1" spc="25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325" b="1" spc="26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State</a:t>
            </a:r>
            <a:r>
              <a:rPr sz="2325" b="1" spc="27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Council.</a:t>
            </a:r>
            <a:r>
              <a:rPr sz="2325" b="1" spc="27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19" dirty="0">
                <a:solidFill>
                  <a:srgbClr val="001F5F"/>
                </a:solidFill>
                <a:latin typeface="Carlito"/>
                <a:cs typeface="Carlito"/>
              </a:rPr>
              <a:t>The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State</a:t>
            </a:r>
            <a:r>
              <a:rPr sz="2325" b="1" spc="-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Council</a:t>
            </a:r>
            <a:r>
              <a:rPr sz="2325" b="1" spc="-8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consist</a:t>
            </a:r>
            <a:r>
              <a:rPr sz="2325" b="1" spc="-6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325" b="1" spc="-7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325" b="1" spc="-5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following:</a:t>
            </a:r>
            <a:endParaRPr sz="2325" dirty="0">
              <a:latin typeface="Carlito"/>
              <a:cs typeface="Carlito"/>
            </a:endParaRPr>
          </a:p>
          <a:p>
            <a:pPr marL="9525" marR="5715" indent="376713" algn="just">
              <a:lnSpc>
                <a:spcPct val="80000"/>
              </a:lnSpc>
              <a:spcBef>
                <a:spcPts val="761"/>
              </a:spcBef>
              <a:buAutoNum type="alphaLcParenR"/>
              <a:tabLst>
                <a:tab pos="386238" algn="l"/>
              </a:tabLst>
            </a:pP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325" b="1" spc="54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23" dirty="0">
                <a:solidFill>
                  <a:srgbClr val="001F5F"/>
                </a:solidFill>
                <a:latin typeface="Carlito"/>
                <a:cs typeface="Carlito"/>
              </a:rPr>
              <a:t>Minister-</a:t>
            </a:r>
            <a:r>
              <a:rPr sz="2325" b="1" spc="-15" dirty="0">
                <a:solidFill>
                  <a:srgbClr val="001F5F"/>
                </a:solidFill>
                <a:latin typeface="Carlito"/>
                <a:cs typeface="Carlito"/>
              </a:rPr>
              <a:t>In-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charge</a:t>
            </a:r>
            <a:r>
              <a:rPr sz="2325" b="1" spc="54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325" b="1" spc="53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325" b="1" spc="55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Consumer</a:t>
            </a:r>
            <a:r>
              <a:rPr sz="2325" b="1" spc="55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Affairs</a:t>
            </a:r>
            <a:r>
              <a:rPr sz="2325" b="1" spc="54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in</a:t>
            </a:r>
            <a:r>
              <a:rPr sz="2325" b="1" spc="54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325" b="1" spc="55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State Government</a:t>
            </a:r>
            <a:r>
              <a:rPr sz="2325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shall</a:t>
            </a:r>
            <a:r>
              <a:rPr sz="2325" b="1" spc="-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be</a:t>
            </a:r>
            <a:r>
              <a:rPr sz="2325" b="1" spc="-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325" b="1" spc="-1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Chairman</a:t>
            </a:r>
            <a:r>
              <a:rPr sz="2325" b="1" spc="-3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325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325" b="1" spc="-2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council,</a:t>
            </a:r>
            <a:endParaRPr sz="2325" dirty="0">
              <a:latin typeface="Carlito"/>
              <a:cs typeface="Carlito"/>
            </a:endParaRPr>
          </a:p>
          <a:p>
            <a:pPr marL="9525" marR="3810" indent="467678" algn="just">
              <a:lnSpc>
                <a:spcPct val="80000"/>
              </a:lnSpc>
              <a:spcBef>
                <a:spcPts val="758"/>
              </a:spcBef>
              <a:buAutoNum type="alphaLcParenR"/>
              <a:tabLst>
                <a:tab pos="477203" algn="l"/>
              </a:tabLst>
            </a:pP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325" b="1" spc="31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member</a:t>
            </a:r>
            <a:r>
              <a:rPr sz="2325" b="1" spc="31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325" b="1" spc="31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other</a:t>
            </a:r>
            <a:r>
              <a:rPr sz="2325" b="1" spc="31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official</a:t>
            </a:r>
            <a:r>
              <a:rPr sz="2325" b="1" spc="315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325" b="1" spc="32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non-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official</a:t>
            </a:r>
            <a:r>
              <a:rPr sz="2325" b="1" spc="319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members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representing</a:t>
            </a:r>
            <a:r>
              <a:rPr sz="2325" b="1" spc="52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325" b="1" spc="53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interests</a:t>
            </a:r>
            <a:r>
              <a:rPr sz="2325" b="1" spc="53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325" b="1" spc="53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may</a:t>
            </a:r>
            <a:r>
              <a:rPr sz="2325" b="1" spc="51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be</a:t>
            </a:r>
            <a:r>
              <a:rPr sz="2325" b="1" spc="54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prescribed</a:t>
            </a:r>
            <a:r>
              <a:rPr sz="2325" b="1" spc="54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by</a:t>
            </a:r>
            <a:r>
              <a:rPr sz="2325" b="1" spc="52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325" b="1" spc="53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State Government,</a:t>
            </a:r>
            <a:r>
              <a:rPr sz="2325" b="1" spc="-6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19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endParaRPr sz="2325" dirty="0">
              <a:latin typeface="Carlito"/>
              <a:cs typeface="Carlito"/>
            </a:endParaRPr>
          </a:p>
          <a:p>
            <a:pPr marL="9525" marR="4286" indent="366236" algn="just">
              <a:lnSpc>
                <a:spcPct val="80000"/>
              </a:lnSpc>
              <a:spcBef>
                <a:spcPts val="750"/>
              </a:spcBef>
              <a:buAutoNum type="alphaLcParenR"/>
              <a:tabLst>
                <a:tab pos="375761" algn="l"/>
              </a:tabLst>
            </a:pP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Such</a:t>
            </a:r>
            <a:r>
              <a:rPr sz="2325" b="1" spc="5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member</a:t>
            </a:r>
            <a:r>
              <a:rPr sz="2325" b="1" spc="5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of</a:t>
            </a:r>
            <a:r>
              <a:rPr sz="2325" b="1" spc="5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other</a:t>
            </a:r>
            <a:r>
              <a:rPr sz="2325" b="1" spc="5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official</a:t>
            </a:r>
            <a:r>
              <a:rPr sz="2325" b="1" spc="5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or</a:t>
            </a:r>
            <a:r>
              <a:rPr sz="2325" b="1" spc="56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non-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official</a:t>
            </a:r>
            <a:r>
              <a:rPr sz="2325" b="1" spc="5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members</a:t>
            </a:r>
            <a:r>
              <a:rPr sz="2325" b="1" spc="53" dirty="0">
                <a:solidFill>
                  <a:srgbClr val="001F5F"/>
                </a:solidFill>
                <a:latin typeface="Carlito"/>
                <a:cs typeface="Carlito"/>
              </a:rPr>
              <a:t>  </a:t>
            </a:r>
            <a:r>
              <a:rPr sz="2325" b="1" spc="-19" dirty="0">
                <a:solidFill>
                  <a:srgbClr val="001F5F"/>
                </a:solidFill>
                <a:latin typeface="Carlito"/>
                <a:cs typeface="Carlito"/>
              </a:rPr>
              <a:t>not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exceeding</a:t>
            </a:r>
            <a:r>
              <a:rPr sz="2325" b="1" spc="-41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ten</a:t>
            </a:r>
            <a:r>
              <a:rPr sz="2325" b="1" spc="-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325" b="1" spc="-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may</a:t>
            </a:r>
            <a:r>
              <a:rPr sz="2325" b="1" spc="-6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be</a:t>
            </a:r>
            <a:r>
              <a:rPr sz="2325" b="1" spc="-5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nominated</a:t>
            </a:r>
            <a:r>
              <a:rPr sz="2325" b="1" spc="-4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by</a:t>
            </a:r>
            <a:r>
              <a:rPr sz="2325" b="1" spc="-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Central</a:t>
            </a:r>
            <a:r>
              <a:rPr sz="2325" b="1" spc="-6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Government.</a:t>
            </a:r>
            <a:endParaRPr sz="2325" dirty="0">
              <a:latin typeface="Carlito"/>
              <a:cs typeface="Carlito"/>
            </a:endParaRPr>
          </a:p>
          <a:p>
            <a:pPr marL="9525" marR="3810" indent="66199" algn="just">
              <a:lnSpc>
                <a:spcPts val="2235"/>
              </a:lnSpc>
              <a:spcBef>
                <a:spcPts val="724"/>
              </a:spcBef>
            </a:pP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The</a:t>
            </a:r>
            <a:r>
              <a:rPr sz="2325" b="1" spc="20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State</a:t>
            </a:r>
            <a:r>
              <a:rPr sz="2325" b="1" spc="20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Council</a:t>
            </a:r>
            <a:r>
              <a:rPr sz="2325" b="1" spc="19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shall</a:t>
            </a:r>
            <a:r>
              <a:rPr sz="2325" b="1" spc="19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meet</a:t>
            </a:r>
            <a:r>
              <a:rPr sz="2325" b="1" spc="20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as</a:t>
            </a:r>
            <a:r>
              <a:rPr sz="2325" b="1" spc="20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2325" b="1" spc="19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when</a:t>
            </a:r>
            <a:r>
              <a:rPr sz="2325" b="1" spc="20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necessary</a:t>
            </a:r>
            <a:r>
              <a:rPr sz="2325" b="1" spc="20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but</a:t>
            </a:r>
            <a:r>
              <a:rPr sz="2325" b="1" spc="199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at</a:t>
            </a:r>
            <a:r>
              <a:rPr sz="2325" b="1" spc="203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least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twice</a:t>
            </a:r>
            <a:r>
              <a:rPr sz="2325" b="1" spc="-8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in</a:t>
            </a:r>
            <a:r>
              <a:rPr sz="2325" b="1" spc="-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dirty="0">
                <a:solidFill>
                  <a:srgbClr val="001F5F"/>
                </a:solidFill>
                <a:latin typeface="Carlito"/>
                <a:cs typeface="Carlito"/>
              </a:rPr>
              <a:t>a</a:t>
            </a:r>
            <a:r>
              <a:rPr sz="2325" b="1" spc="-26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25" b="1" spc="-15" dirty="0">
                <a:solidFill>
                  <a:srgbClr val="001F5F"/>
                </a:solidFill>
                <a:latin typeface="Carlito"/>
                <a:cs typeface="Carlito"/>
              </a:rPr>
              <a:t>year.</a:t>
            </a:r>
            <a:endParaRPr sz="2325" dirty="0">
              <a:latin typeface="Carlito"/>
              <a:cs typeface="Carl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570"/>
    </mc:Choice>
    <mc:Fallback xmlns="">
      <p:transition spd="slow" advTm="5657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828</TotalTime>
  <Words>1133</Words>
  <Application>Microsoft Office PowerPoint</Application>
  <PresentationFormat>On-screen Show (4:3)</PresentationFormat>
  <Paragraphs>163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Carlito</vt:lpstr>
      <vt:lpstr>Times New Roman</vt:lpstr>
      <vt:lpstr>Tw Cen MT</vt:lpstr>
      <vt:lpstr>Tw Cen MT Condensed</vt:lpstr>
      <vt:lpstr>Wingdings</vt:lpstr>
      <vt:lpstr>Wingdings 3</vt:lpstr>
      <vt:lpstr>Integral</vt:lpstr>
      <vt:lpstr>PowerPoint Presentation</vt:lpstr>
      <vt:lpstr>INTRODUCTION</vt:lpstr>
      <vt:lpstr>DEFINITION OF CONSUMER</vt:lpstr>
      <vt:lpstr>WHO IS NOT  A CONSUMER ?</vt:lpstr>
      <vt:lpstr>RIGHTS OF CONSUMERS</vt:lpstr>
      <vt:lpstr>PowerPoint Presentation</vt:lpstr>
      <vt:lpstr>OBJECTIVE OF THE COUNCILS</vt:lpstr>
      <vt:lpstr>CENTRAL CONSUMER PROTECTION COUNCIL</vt:lpstr>
      <vt:lpstr>STATE CONSUMER PROTECTION COUNCIL</vt:lpstr>
      <vt:lpstr>DISTRICT CONSUMER PROTECTION COUNCIL</vt:lpstr>
      <vt:lpstr>CENTRAL CONSUMER PROTECTION AUTHORITY (CCPA)</vt:lpstr>
      <vt:lpstr>CENTRAL CONSUMER PROTECTION AUTHORITY (CCPA)</vt:lpstr>
      <vt:lpstr>WHO CAN FILE A COMPLAINT ?</vt:lpstr>
      <vt:lpstr>PROCEDURE</vt:lpstr>
      <vt:lpstr>CONSUMER CAN FILL HIS COMPLAIN IN THE FOLLOWING CONSUMER COMMISSION</vt:lpstr>
      <vt:lpstr>PECUNIARY JURISDICTION</vt:lpstr>
      <vt:lpstr>RELIEF BY DISTRICT COMMISSION</vt:lpstr>
      <vt:lpstr>PowerPoint Presentation</vt:lpstr>
      <vt:lpstr>APPEAL AGAIST THE ORDER</vt:lpstr>
      <vt:lpstr>TIME LIMIT FOR 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Abinash mandilwar</dc:creator>
  <cp:lastModifiedBy>lenovo</cp:lastModifiedBy>
  <cp:revision>5</cp:revision>
  <dcterms:created xsi:type="dcterms:W3CDTF">2024-10-31T14:17:26Z</dcterms:created>
  <dcterms:modified xsi:type="dcterms:W3CDTF">2024-11-04T02:16:03Z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2024-10-31T00:00:00Z</vt:filetime>
  </property>
  <property fmtid="{D5CDD505-2E9C-101B-9397-08002B2CF9AE}" pid="5" name="Producer">
    <vt:lpwstr>3-Heights(TM) PDF Security Shell 4.8.25.2 (http://www.pdf-tools.com)</vt:lpwstr>
  </property>
</Properties>
</file>